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1.xml" ContentType="application/vnd.openxmlformats-officedocument.themeOverride+xml"/>
  <Override PartName="/ppt/charts/chart19.xml" ContentType="application/vnd.openxmlformats-officedocument.drawingml.chart+xml"/>
  <Override PartName="/ppt/theme/themeOverride2.xml" ContentType="application/vnd.openxmlformats-officedocument.themeOverride+xml"/>
  <Override PartName="/ppt/charts/chart20.xml" ContentType="application/vnd.openxmlformats-officedocument.drawingml.chart+xml"/>
  <Override PartName="/ppt/drawings/drawing6.xml" ContentType="application/vnd.openxmlformats-officedocument.drawingml.chartshapes+xml"/>
  <Override PartName="/ppt/charts/chart21.xml" ContentType="application/vnd.openxmlformats-officedocument.drawingml.chart+xml"/>
  <Override PartName="/ppt/notesSlides/notesSlide13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drawings/drawing7.xml" ContentType="application/vnd.openxmlformats-officedocument.drawingml.chartshapes+xml"/>
  <Override PartName="/ppt/charts/chart29.xml" ContentType="application/vnd.openxmlformats-officedocument.drawingml.chart+xml"/>
  <Override PartName="/ppt/drawings/drawing8.xml" ContentType="application/vnd.openxmlformats-officedocument.drawingml.chartshapes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drawings/drawing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42"/>
  </p:notesMasterIdLst>
  <p:sldIdLst>
    <p:sldId id="653" r:id="rId2"/>
    <p:sldId id="654" r:id="rId3"/>
    <p:sldId id="655" r:id="rId4"/>
    <p:sldId id="656" r:id="rId5"/>
    <p:sldId id="657" r:id="rId6"/>
    <p:sldId id="457" r:id="rId7"/>
    <p:sldId id="458" r:id="rId8"/>
    <p:sldId id="651" r:id="rId9"/>
    <p:sldId id="594" r:id="rId10"/>
    <p:sldId id="634" r:id="rId11"/>
    <p:sldId id="525" r:id="rId12"/>
    <p:sldId id="669" r:id="rId13"/>
    <p:sldId id="529" r:id="rId14"/>
    <p:sldId id="618" r:id="rId15"/>
    <p:sldId id="619" r:id="rId16"/>
    <p:sldId id="652" r:id="rId17"/>
    <p:sldId id="679" r:id="rId18"/>
    <p:sldId id="676" r:id="rId19"/>
    <p:sldId id="677" r:id="rId20"/>
    <p:sldId id="678" r:id="rId21"/>
    <p:sldId id="682" r:id="rId22"/>
    <p:sldId id="687" r:id="rId23"/>
    <p:sldId id="688" r:id="rId24"/>
    <p:sldId id="684" r:id="rId25"/>
    <p:sldId id="686" r:id="rId26"/>
    <p:sldId id="427" r:id="rId27"/>
    <p:sldId id="672" r:id="rId28"/>
    <p:sldId id="673" r:id="rId29"/>
    <p:sldId id="674" r:id="rId30"/>
    <p:sldId id="544" r:id="rId31"/>
    <p:sldId id="533" r:id="rId32"/>
    <p:sldId id="601" r:id="rId33"/>
    <p:sldId id="600" r:id="rId34"/>
    <p:sldId id="429" r:id="rId35"/>
    <p:sldId id="671" r:id="rId36"/>
    <p:sldId id="675" r:id="rId37"/>
    <p:sldId id="599" r:id="rId38"/>
    <p:sldId id="631" r:id="rId39"/>
    <p:sldId id="473" r:id="rId40"/>
    <p:sldId id="658" r:id="rId41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99FF33"/>
    <a:srgbClr val="CC0000"/>
    <a:srgbClr val="CCECFF"/>
    <a:srgbClr val="000000"/>
    <a:srgbClr val="99CCFF"/>
    <a:srgbClr val="FFFF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6871" autoAdjust="0"/>
  </p:normalViewPr>
  <p:slideViewPr>
    <p:cSldViewPr>
      <p:cViewPr>
        <p:scale>
          <a:sx n="121" d="100"/>
          <a:sy n="121" d="100"/>
        </p:scale>
        <p:origin x="-150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8.xlsx"/><Relationship Id="rId1" Type="http://schemas.openxmlformats.org/officeDocument/2006/relationships/themeOverride" Target="../theme/themeOverride1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9.xlsx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28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6"/>
      <c:hPercent val="63"/>
      <c:rotY val="14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1902245706737126E-2"/>
          <c:y val="1.5473887814313346E-2"/>
          <c:w val="0.9180977542932629"/>
          <c:h val="0.7292069632495163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План на 01.01.2026</c:v>
                </c:pt>
              </c:strCache>
            </c:strRef>
          </c:tx>
          <c:spPr>
            <a:solidFill>
              <a:srgbClr val="9999FF"/>
            </a:solidFill>
            <a:ln w="143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28336675306891E-3"/>
                  <c:y val="-4.5202934860415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163031251528343E-2"/>
                  <c:y val="0.102272727272727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Mode val="edge"/>
                  <c:yMode val="edge"/>
                  <c:x val="0.63540290620871864"/>
                  <c:y val="0.44680851063829785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560105680317041"/>
                  <c:y val="0.5667311411992263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49009247027741082"/>
                  <c:y val="0.3365570599613153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3764861294583888"/>
                  <c:y val="0.3114119922630561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9313077939233816"/>
                  <c:y val="0.38684719535783363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64464993394980186"/>
                  <c:y val="0.34235976789168276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269-4B98-B623-72D42F14360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799">
                <a:noFill/>
              </a:ln>
            </c:spPr>
            <c:txPr>
              <a:bodyPr rot="-5400000" vert="horz"/>
              <a:lstStyle/>
              <a:p>
                <a:pPr algn="ctr">
                  <a:defRPr sz="113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Налоговые 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Лист1!$B$3:$B$4</c:f>
              <c:numCache>
                <c:formatCode>0.0</c:formatCode>
                <c:ptCount val="2"/>
                <c:pt idx="0">
                  <c:v>226888.15</c:v>
                </c:pt>
                <c:pt idx="1">
                  <c:v>1002636.8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269-4B98-B623-72D42F143605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Факт на 01.01.2026</c:v>
                </c:pt>
              </c:strCache>
            </c:strRef>
          </c:tx>
          <c:spPr>
            <a:solidFill>
              <a:srgbClr val="993366"/>
            </a:solidFill>
            <a:ln w="143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8021470142319175E-3"/>
                  <c:y val="-4.6682355046528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6303736489460557E-2"/>
                  <c:y val="7.7272727272727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Mode val="edge"/>
                  <c:yMode val="edge"/>
                  <c:x val="0.6895640686922061"/>
                  <c:y val="0.390715667311412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5904887714663144"/>
                  <c:y val="6.3829787234042548E-2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50198150594451785"/>
                  <c:y val="0.32882011605415862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5746367239101713"/>
                  <c:y val="0.30174081237911027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60501981505944513"/>
                  <c:y val="0.36750483558994196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65653896961690883"/>
                  <c:y val="0.34622823984526113"/>
                </c:manualLayout>
              </c:layout>
              <c:spPr>
                <a:noFill/>
                <a:ln w="28799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90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4269-4B98-B623-72D42F14360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799">
                <a:noFill/>
              </a:ln>
            </c:spPr>
            <c:txPr>
              <a:bodyPr rot="-5400000" vert="horz"/>
              <a:lstStyle/>
              <a:p>
                <a:pPr algn="ctr">
                  <a:defRPr sz="113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Налоговые 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Лист1!$C$3:$C$4</c:f>
              <c:numCache>
                <c:formatCode>0.0</c:formatCode>
                <c:ptCount val="2"/>
                <c:pt idx="0">
                  <c:v>237785.04</c:v>
                </c:pt>
                <c:pt idx="1">
                  <c:v>829475.3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4269-4B98-B623-72D42F143605}"/>
            </c:ext>
          </c:extLst>
        </c:ser>
        <c:ser>
          <c:idx val="2"/>
          <c:order val="2"/>
          <c:tx>
            <c:strRef>
              <c:f>Лист1!$D$2</c:f>
              <c:strCache>
                <c:ptCount val="1"/>
                <c:pt idx="0">
                  <c:v>% исполнения</c:v>
                </c:pt>
              </c:strCache>
            </c:strRef>
          </c:tx>
          <c:spPr>
            <a:solidFill>
              <a:srgbClr val="FFFFCC"/>
            </a:solidFill>
            <a:ln w="1439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1084774768727389E-2"/>
                  <c:y val="0.153738760109048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4269-4B98-B623-72D42F14360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4192992528481249E-2"/>
                  <c:y val="0.155672638176030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4269-4B98-B623-72D42F14360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799">
                <a:noFill/>
              </a:ln>
            </c:spPr>
            <c:txPr>
              <a:bodyPr/>
              <a:lstStyle/>
              <a:p>
                <a:pPr>
                  <a:defRPr sz="90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Налоговые 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Лист1!$D$3:$D$4</c:f>
              <c:numCache>
                <c:formatCode>0.0%</c:formatCode>
                <c:ptCount val="2"/>
                <c:pt idx="0">
                  <c:v>1.0480275853983561</c:v>
                </c:pt>
                <c:pt idx="1">
                  <c:v>0.82729389146697985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4269-4B98-B623-72D42F143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5062016"/>
        <c:axId val="85063552"/>
        <c:axId val="0"/>
      </c:bar3DChart>
      <c:catAx>
        <c:axId val="85062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601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063552"/>
        <c:crosses val="autoZero"/>
        <c:auto val="1"/>
        <c:lblAlgn val="ctr"/>
        <c:lblOffset val="20"/>
        <c:tickLblSkip val="1"/>
        <c:tickMarkSkip val="1"/>
        <c:noMultiLvlLbl val="0"/>
      </c:catAx>
      <c:valAx>
        <c:axId val="85063552"/>
        <c:scaling>
          <c:orientation val="minMax"/>
        </c:scaling>
        <c:delete val="0"/>
        <c:axPos val="l"/>
        <c:majorGridlines>
          <c:spPr>
            <a:ln w="3601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360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062016"/>
        <c:crosses val="autoZero"/>
        <c:crossBetween val="between"/>
      </c:valAx>
      <c:spPr>
        <a:noFill/>
        <a:ln w="25404">
          <a:noFill/>
        </a:ln>
      </c:spPr>
    </c:plotArea>
    <c:legend>
      <c:legendPos val="r"/>
      <c:layout>
        <c:manualLayout>
          <c:xMode val="edge"/>
          <c:yMode val="edge"/>
          <c:x val="0.6961136107986502"/>
          <c:y val="0.80367501789549034"/>
          <c:w val="0.19688487308651645"/>
          <c:h val="0.18471939871152471"/>
        </c:manualLayout>
      </c:layout>
      <c:overlay val="0"/>
      <c:spPr>
        <a:solidFill>
          <a:srgbClr val="FFFFFF"/>
        </a:solidFill>
        <a:ln w="3601">
          <a:solidFill>
            <a:srgbClr val="000000"/>
          </a:solidFill>
          <a:prstDash val="solid"/>
        </a:ln>
      </c:spPr>
      <c:txPr>
        <a:bodyPr/>
        <a:lstStyle/>
        <a:p>
          <a:pPr>
            <a:defRPr sz="1043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45"/>
      <c:hPercent val="44"/>
      <c:rotY val="44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план  на 2025 год</c:v>
                </c:pt>
              </c:strCache>
            </c:strRef>
          </c:tx>
          <c:spPr>
            <a:solidFill>
              <a:srgbClr val="FF00FF"/>
            </a:solidFill>
            <a:ln w="1387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2447549523211529E-2"/>
                  <c:y val="-4.9126391243835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4262091977295907E-2"/>
                  <c:y val="-3.5393187057950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9636007984131597E-3"/>
                  <c:y val="0.12826934536750317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2674740259821318E-2"/>
                  <c:y val="-5.0450660210897197E-2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4847894553538995E-2"/>
                  <c:y val="-5.1032144329888646E-2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30875864740543252"/>
                  <c:y val="-7.2251739559693939E-2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060913705583757"/>
                  <c:y val="0.36658354114713215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C55-427F-8756-E8FDA6682D8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755">
                <a:noFill/>
              </a:ln>
            </c:spPr>
            <c:txPr>
              <a:bodyPr rot="-5400000" vert="horz"/>
              <a:lstStyle/>
              <a:p>
                <a:pPr algn="ctr">
                  <a:defRPr sz="106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Лист1!$C$2:$C$4</c:f>
              <c:strCache>
                <c:ptCount val="3"/>
                <c:pt idx="0">
                  <c:v>Сельское хозяйство и рыболовство</c:v>
                </c:pt>
                <c:pt idx="1">
                  <c:v>Транспорт</c:v>
                </c:pt>
                <c:pt idx="2">
                  <c:v>Дорожное хозяйство</c:v>
                </c:pt>
              </c:strCache>
            </c:strRef>
          </c:cat>
          <c:val>
            <c:numRef>
              <c:f>Лист1!$A$2:$A$4</c:f>
              <c:numCache>
                <c:formatCode>0.0</c:formatCode>
                <c:ptCount val="3"/>
                <c:pt idx="0">
                  <c:v>67</c:v>
                </c:pt>
                <c:pt idx="1">
                  <c:v>9314.6</c:v>
                </c:pt>
                <c:pt idx="2">
                  <c:v>132929.9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C55-427F-8756-E8FDA6682D85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кассовое исполнение за 2025 год</c:v>
                </c:pt>
              </c:strCache>
            </c:strRef>
          </c:tx>
          <c:spPr>
            <a:solidFill>
              <a:srgbClr val="FFFF00"/>
            </a:solidFill>
            <a:ln w="13878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4658758265311347E-2"/>
                  <c:y val="-3.401080975370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4826966791455131E-2"/>
                  <c:y val="-3.2440081287552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3056801429054697E-3"/>
                  <c:y val="0.11348257691640294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504229867093419E-2"/>
                  <c:y val="-3.928664602284504E-2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47735020703068E-2"/>
                  <c:y val="-5.0724570889967256E-2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32671491034352335"/>
                  <c:y val="-5.7289146043484507E-2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C55-427F-8756-E8FDA6682D8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5710659898477155"/>
                  <c:y val="0.36907730673316708"/>
                </c:manualLayout>
              </c:layout>
              <c:spPr>
                <a:noFill/>
                <a:ln w="27755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874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CC55-427F-8756-E8FDA6682D8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755">
                <a:noFill/>
              </a:ln>
            </c:spPr>
            <c:txPr>
              <a:bodyPr rot="-5400000" vert="horz"/>
              <a:lstStyle/>
              <a:p>
                <a:pPr algn="ctr">
                  <a:defRPr sz="106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Лист1!$C$2:$C$4</c:f>
              <c:strCache>
                <c:ptCount val="3"/>
                <c:pt idx="0">
                  <c:v>Сельское хозяйство и рыболовство</c:v>
                </c:pt>
                <c:pt idx="1">
                  <c:v>Транспорт</c:v>
                </c:pt>
                <c:pt idx="2">
                  <c:v>Дорожное хозяйство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67</c:v>
                </c:pt>
                <c:pt idx="1">
                  <c:v>8936.7000000000007</c:v>
                </c:pt>
                <c:pt idx="2">
                  <c:v>107133.4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CC55-427F-8756-E8FDA6682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4274048"/>
        <c:axId val="133829376"/>
        <c:axId val="0"/>
      </c:bar3DChart>
      <c:catAx>
        <c:axId val="134274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69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 rtl="1"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3829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3829376"/>
        <c:scaling>
          <c:orientation val="minMax"/>
        </c:scaling>
        <c:delete val="0"/>
        <c:axPos val="l"/>
        <c:majorGridlines>
          <c:spPr>
            <a:ln w="3469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34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47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4274048"/>
        <c:crosses val="autoZero"/>
        <c:crossBetween val="between"/>
      </c:valAx>
      <c:spPr>
        <a:noFill/>
        <a:ln w="27755">
          <a:noFill/>
        </a:ln>
      </c:spPr>
    </c:plotArea>
    <c:legend>
      <c:legendPos val="b"/>
      <c:layout>
        <c:manualLayout>
          <c:xMode val="edge"/>
          <c:yMode val="edge"/>
          <c:x val="0.31963297067521601"/>
          <c:y val="0.87803626173668392"/>
          <c:w val="0.49325699142042895"/>
          <c:h val="0.10453429373724372"/>
        </c:manualLayout>
      </c:layout>
      <c:overlay val="0"/>
      <c:spPr>
        <a:solidFill>
          <a:srgbClr val="FFFFFF"/>
        </a:solidFill>
        <a:ln w="3469">
          <a:solidFill>
            <a:srgbClr val="000000"/>
          </a:solidFill>
          <a:prstDash val="solid"/>
        </a:ln>
      </c:spPr>
      <c:txPr>
        <a:bodyPr/>
        <a:lstStyle/>
        <a:p>
          <a:pPr>
            <a:defRPr sz="1404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4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817993795243018"/>
          <c:y val="0.31525423728813562"/>
          <c:w val="0.50775594622543951"/>
          <c:h val="0.33050847457627119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10670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plosion val="26"/>
            <c:spPr>
              <a:solidFill>
                <a:srgbClr val="9999FF"/>
              </a:solidFill>
              <a:ln w="1067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7B-4634-AB68-64C6B4561717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D7B-4634-AB68-64C6B4561717}"/>
              </c:ext>
            </c:extLst>
          </c:dPt>
          <c:dLbls>
            <c:dLbl>
              <c:idx val="0"/>
              <c:layout>
                <c:manualLayout>
                  <c:x val="-4.6500898172738787E-2"/>
                  <c:y val="0.2387824963892900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3450835566697492"/>
                  <c:y val="-8.119156632169073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4487152459013081"/>
                  <c:y val="-0.1201047105877124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1946180133420356"/>
                  <c:y val="-0.1992676561578627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2644511963624958"/>
                  <c:y val="7.2693845982924971E-2"/>
                </c:manualLayout>
              </c:layout>
              <c:numFmt formatCode="0%" sourceLinked="0"/>
              <c:spPr>
                <a:noFill/>
                <a:ln w="21340">
                  <a:noFill/>
                </a:ln>
              </c:spPr>
              <c:txPr>
                <a:bodyPr/>
                <a:lstStyle/>
                <a:p>
                  <a:pPr>
                    <a:defRPr sz="1344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62541511454580878"/>
                  <c:y val="-0.29014320409112465"/>
                </c:manualLayout>
              </c:layout>
              <c:numFmt formatCode="0%" sourceLinked="0"/>
              <c:spPr>
                <a:noFill/>
                <a:ln w="21340">
                  <a:noFill/>
                </a:ln>
              </c:spPr>
              <c:txPr>
                <a:bodyPr/>
                <a:lstStyle/>
                <a:p>
                  <a:pPr>
                    <a:defRPr sz="1008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9.2037228541882107E-2"/>
                  <c:y val="0.10677966101694915"/>
                </c:manualLayout>
              </c:layout>
              <c:numFmt formatCode="0%" sourceLinked="0"/>
              <c:spPr>
                <a:noFill/>
                <a:ln w="21340">
                  <a:noFill/>
                </a:ln>
              </c:spPr>
              <c:txPr>
                <a:bodyPr/>
                <a:lstStyle/>
                <a:p>
                  <a:pPr>
                    <a:defRPr sz="1008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23888314374353672"/>
                  <c:y val="8.4745762711864403E-2"/>
                </c:manualLayout>
              </c:layout>
              <c:numFmt formatCode="0%" sourceLinked="0"/>
              <c:spPr>
                <a:noFill/>
                <a:ln w="21340">
                  <a:noFill/>
                </a:ln>
              </c:spPr>
              <c:txPr>
                <a:bodyPr/>
                <a:lstStyle/>
                <a:p>
                  <a:pPr>
                    <a:defRPr sz="1008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D7B-4634-AB68-64C6B4561717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6959669079627715"/>
                  <c:y val="6.271186440677965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D7B-4634-AB68-64C6B4561717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21340">
                <a:noFill/>
              </a:ln>
            </c:spPr>
            <c:txPr>
              <a:bodyPr/>
              <a:lstStyle/>
              <a:p>
                <a:pPr>
                  <a:defRPr sz="1176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Лист1!$C$1:$D$3</c:f>
              <c:strCache>
                <c:ptCount val="3"/>
                <c:pt idx="0">
                  <c:v>Транспорт</c:v>
                </c:pt>
                <c:pt idx="1">
                  <c:v>Сельское хозяйство и рыболовство</c:v>
                </c:pt>
                <c:pt idx="2">
                  <c:v>Дорожное хозяйство</c:v>
                </c:pt>
              </c:strCache>
            </c:strRef>
          </c:cat>
          <c:val>
            <c:numRef>
              <c:f>Лист1!$A$1:$A$3</c:f>
              <c:numCache>
                <c:formatCode>0.0</c:formatCode>
                <c:ptCount val="3"/>
                <c:pt idx="0">
                  <c:v>8936.7000000000007</c:v>
                </c:pt>
                <c:pt idx="1">
                  <c:v>67</c:v>
                </c:pt>
                <c:pt idx="2">
                  <c:v>107133.4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D7B-4634-AB68-64C6B456171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134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0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232662192393736"/>
          <c:y val="0.37551867219917012"/>
          <c:w val="0.38926174496644295"/>
          <c:h val="0.2863070539419087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12184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18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2B0-4FA8-ABC3-49C74ABCC313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1218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2B0-4FA8-ABC3-49C74ABCC313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18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2B0-4FA8-ABC3-49C74ABCC313}"/>
              </c:ext>
            </c:extLst>
          </c:dPt>
          <c:dLbls>
            <c:dLbl>
              <c:idx val="0"/>
              <c:layout>
                <c:manualLayout>
                  <c:x val="8.6181378105946879E-2"/>
                  <c:y val="0.1162880588542075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2B0-4FA8-ABC3-49C74ABCC31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0505873341707773"/>
                  <c:y val="0.187493173213458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2B0-4FA8-ABC3-49C74ABCC31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5003694966144795"/>
                  <c:y val="-0.2666929353720617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2B0-4FA8-ABC3-49C74ABCC31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1018842489046846"/>
                  <c:y val="-0.2399602007959840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2B0-4FA8-ABC3-49C74ABCC31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Лист1!$C$1:$C$5</c:f>
              <c:strCache>
                <c:ptCount val="4"/>
                <c:pt idx="0">
                  <c:v>     Средства на организацию транспортного обслуживания населения на муниципальных маршрутах регулярных перевозок по регулируемым тарифам</c:v>
                </c:pt>
                <c:pt idx="1">
                  <c:v>     Организация транспортного обслуживания населения на муниципальных маршрутах регулярных перевозок по регулируемым тарифам в соответствии с сверх минимальными социальными требованиями</c:v>
                </c:pt>
                <c:pt idx="2">
                  <c:v>Организация транспортного обслуживания населения на внутригородских маршрутах автомобильного транспорта на территории пгт Максатиха</c:v>
                </c:pt>
                <c:pt idx="3">
                  <c:v> Организация транспортного обслуживания населения на муниципальных маршрутах регулярных перевозок по регулируемым тарифам в рамках софинансирования с областным бюджетом</c:v>
                </c:pt>
              </c:strCache>
            </c:strRef>
          </c:cat>
          <c:val>
            <c:numRef>
              <c:f>Лист1!$A$1:$A$5</c:f>
              <c:numCache>
                <c:formatCode>#,##0.0</c:formatCode>
                <c:ptCount val="4"/>
                <c:pt idx="0">
                  <c:v>5760.6</c:v>
                </c:pt>
                <c:pt idx="1">
                  <c:v>465.6</c:v>
                </c:pt>
                <c:pt idx="2">
                  <c:v>1270.3</c:v>
                </c:pt>
                <c:pt idx="3">
                  <c:v>1440.2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2B0-4FA8-ABC3-49C74ABCC313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4367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02188578253561"/>
          <c:y val="0.10735031941761997"/>
          <c:w val="0.34232548880828101"/>
          <c:h val="0.22954464418362799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12504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50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38F-4FD2-925C-6367F5C0AA4C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1250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38F-4FD2-925C-6367F5C0AA4C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50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38F-4FD2-925C-6367F5C0AA4C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50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38F-4FD2-925C-6367F5C0AA4C}"/>
              </c:ext>
            </c:extLst>
          </c:dPt>
          <c:dPt>
            <c:idx val="4"/>
            <c:bubble3D val="0"/>
            <c:spPr>
              <a:solidFill>
                <a:srgbClr val="FF6600"/>
              </a:solidFill>
              <a:ln w="1250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38F-4FD2-925C-6367F5C0AA4C}"/>
              </c:ext>
            </c:extLst>
          </c:dPt>
          <c:dLbls>
            <c:dLbl>
              <c:idx val="0"/>
              <c:layout>
                <c:manualLayout>
                  <c:x val="-7.9670994426258523E-2"/>
                  <c:y val="0.1299628584162828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997567017605958E-3"/>
                  <c:y val="-2.644035061655029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6011235955056169"/>
                  <c:y val="2.594339622641509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20222595771034238"/>
                  <c:y val="5.480184965086915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6707787755463152"/>
                  <c:y val="0.2431371638686673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23367977528089878"/>
                  <c:y val="0.4846250557123754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2231266035565779E-4"/>
                  <c:y val="0.4061664314366365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0.21157380783862692"/>
                  <c:y val="0.4996982246322982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25152802353357517"/>
                  <c:y val="0.1916648714901203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0.27318311510218524"/>
                  <c:y val="0.4321809537958698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0.22343094753605239"/>
                  <c:y val="0.108051366810280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0.238041449172786"/>
                  <c:y val="0.1452878472738077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5.4751053069958512E-2"/>
                  <c:y val="0.2254073059110022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D38F-4FD2-925C-6367F5C0AA4C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4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5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6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7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8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0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3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4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5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6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7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8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9"/>
              <c:spPr>
                <a:noFill/>
                <a:ln w="25007">
                  <a:noFill/>
                </a:ln>
              </c:spPr>
              <c:txPr>
                <a:bodyPr/>
                <a:lstStyle/>
                <a:p>
                  <a:pPr>
                    <a:defRPr sz="59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</c:dLbl>
            <c:spPr>
              <a:noFill/>
              <a:ln w="25007">
                <a:noFill/>
              </a:ln>
            </c:spPr>
            <c:txPr>
              <a:bodyPr/>
              <a:lstStyle/>
              <a:p>
                <a:pPr>
                  <a:defRPr sz="98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Лист1!$A$1:$A$9</c:f>
              <c:strCache>
                <c:ptCount val="9"/>
                <c:pt idx="0">
                  <c:v>    Расходы на осуществление органами местного самоуправления государственных полномочий в сфере осуществления дорожной деятельности</c:v>
                </c:pt>
                <c:pt idx="1">
                  <c:v>    Выполнение работ по содержанию дорог регионального и межмуниципального, местного значения (зимнее и летнее содержание)</c:v>
                </c:pt>
                <c:pt idx="2">
                  <c:v>    Средства на капитальный ремонт и ремонт улично-дорожной сети муниципальных образований Тверской области</c:v>
                </c:pt>
                <c:pt idx="3">
                  <c:v>    Средства на капитальный ремонт и ремонт улично-дорожной сети муниципальных образований, за исключением целей софинансирования с другими бюджетами</c:v>
                </c:pt>
                <c:pt idx="4">
                  <c:v>    Капитальный ремонт и ремонт улично-дорожной сети муниципальных образований за счет средств местного бюджета</c:v>
                </c:pt>
                <c:pt idx="5">
                  <c:v>    Средства на проведение мероприятий в целях обеспечения безопасности дорожного движения на автомобильных дорогах общего пользования местного значения за исключением целей софинансирования с другими бюджетами</c:v>
                </c:pt>
                <c:pt idx="6">
                  <c:v>    Средства на проведение мероприятий в целях обеспечения безопасности дорожного движения на автомобильных дорогах общего пользования местного значения</c:v>
                </c:pt>
                <c:pt idx="7">
                  <c:v>    Средства на проведение мероприятий в целях обеспечения безопасности дорожного движения на автомобильных дорогах общего пользования местного значения за счет средств местного бюджета</c:v>
                </c:pt>
                <c:pt idx="8">
                  <c:v>    Средства на ремонт дворовых территорий многоквартирных домов, проездов к дворовым территориям многоквартирных домов населенных пунктов за исключением целей софинансирования с другими бюджетами</c:v>
                </c:pt>
              </c:strCache>
            </c:strRef>
          </c:cat>
          <c:val>
            <c:numRef>
              <c:f>Лист1!$B$1:$B$9</c:f>
              <c:numCache>
                <c:formatCode>General</c:formatCode>
                <c:ptCount val="9"/>
                <c:pt idx="0">
                  <c:v>34261.4</c:v>
                </c:pt>
                <c:pt idx="1">
                  <c:v>14830.2</c:v>
                </c:pt>
                <c:pt idx="2">
                  <c:v>43479.7</c:v>
                </c:pt>
                <c:pt idx="3">
                  <c:v>6372.5</c:v>
                </c:pt>
                <c:pt idx="4">
                  <c:v>4831.1000000000004</c:v>
                </c:pt>
                <c:pt idx="5">
                  <c:v>1171</c:v>
                </c:pt>
                <c:pt idx="6">
                  <c:v>1712.8</c:v>
                </c:pt>
                <c:pt idx="7">
                  <c:v>190.3</c:v>
                </c:pt>
                <c:pt idx="8">
                  <c:v>284.39999999999998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D38F-4FD2-925C-6367F5C0A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18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388958558647508"/>
          <c:y val="0.65857192338106219"/>
          <c:w val="0.43893984514896434"/>
          <c:h val="0.22809650779543014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5587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59-45FD-84E3-3DC14F4BD307}"/>
              </c:ext>
            </c:extLst>
          </c:dPt>
          <c:dPt>
            <c:idx val="1"/>
            <c:bubble3D val="0"/>
            <c:spPr>
              <a:solidFill>
                <a:srgbClr val="99FF33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59-45FD-84E3-3DC14F4BD307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159-45FD-84E3-3DC14F4BD307}"/>
              </c:ext>
            </c:extLst>
          </c:dPt>
          <c:dPt>
            <c:idx val="3"/>
            <c:bubble3D val="0"/>
            <c:spPr>
              <a:solidFill>
                <a:schemeClr val="accent5">
                  <a:lumMod val="50000"/>
                </a:schemeClr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159-45FD-84E3-3DC14F4BD307}"/>
              </c:ext>
            </c:extLst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159-45FD-84E3-3DC14F4BD307}"/>
              </c:ext>
            </c:extLst>
          </c:dPt>
          <c:dPt>
            <c:idx val="6"/>
            <c:bubble3D val="0"/>
            <c:spPr>
              <a:solidFill>
                <a:srgbClr val="CCECFF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159-45FD-84E3-3DC14F4BD307}"/>
              </c:ext>
            </c:extLst>
          </c:dPt>
          <c:dPt>
            <c:idx val="8"/>
            <c:bubble3D val="0"/>
            <c:spPr>
              <a:solidFill>
                <a:srgbClr val="00B05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C159-45FD-84E3-3DC14F4BD307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159-45FD-84E3-3DC14F4BD307}"/>
              </c:ext>
            </c:extLst>
          </c:dPt>
          <c:dPt>
            <c:idx val="11"/>
            <c:bubble3D val="0"/>
            <c:spPr>
              <a:solidFill>
                <a:srgbClr val="FFFF0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159-45FD-84E3-3DC14F4BD307}"/>
              </c:ext>
            </c:extLst>
          </c:dPt>
          <c:dPt>
            <c:idx val="12"/>
            <c:bubble3D val="0"/>
            <c:spPr>
              <a:solidFill>
                <a:srgbClr val="00B0F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C159-45FD-84E3-3DC14F4BD30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75000"/>
                </a:schemeClr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C159-45FD-84E3-3DC14F4BD307}"/>
              </c:ext>
            </c:extLst>
          </c:dPt>
          <c:dPt>
            <c:idx val="14"/>
            <c:bubble3D val="0"/>
            <c:spPr>
              <a:solidFill>
                <a:srgbClr val="00B05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C159-45FD-84E3-3DC14F4BD307}"/>
              </c:ext>
            </c:extLst>
          </c:dPt>
          <c:dPt>
            <c:idx val="15"/>
            <c:bubble3D val="0"/>
            <c:spPr>
              <a:solidFill>
                <a:srgbClr val="EAEAEA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C159-45FD-84E3-3DC14F4BD307}"/>
              </c:ext>
            </c:extLst>
          </c:dPt>
          <c:dPt>
            <c:idx val="16"/>
            <c:bubble3D val="0"/>
            <c:spPr>
              <a:solidFill>
                <a:srgbClr val="99FF33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C159-45FD-84E3-3DC14F4BD307}"/>
              </c:ext>
            </c:extLst>
          </c:dPt>
          <c:dPt>
            <c:idx val="18"/>
            <c:bubble3D val="0"/>
            <c:spPr>
              <a:solidFill>
                <a:srgbClr val="CC000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C159-45FD-84E3-3DC14F4BD307}"/>
              </c:ext>
            </c:extLst>
          </c:dPt>
          <c:dPt>
            <c:idx val="20"/>
            <c:bubble3D val="0"/>
            <c:spPr>
              <a:solidFill>
                <a:srgbClr val="99FF33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2FEB-4099-96DF-A622B5C90EB3}"/>
              </c:ext>
            </c:extLst>
          </c:dPt>
          <c:dPt>
            <c:idx val="21"/>
            <c:bubble3D val="0"/>
            <c:spPr>
              <a:solidFill>
                <a:srgbClr val="0070C0"/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C159-45FD-84E3-3DC14F4BD307}"/>
              </c:ext>
            </c:extLst>
          </c:dPt>
          <c:dPt>
            <c:idx val="22"/>
            <c:bubble3D val="0"/>
            <c:spPr>
              <a:solidFill>
                <a:schemeClr val="accent3">
                  <a:lumMod val="65000"/>
                </a:schemeClr>
              </a:solidFill>
              <a:ln w="558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C159-45FD-84E3-3DC14F4BD307}"/>
              </c:ext>
            </c:extLst>
          </c:dPt>
          <c:dLbls>
            <c:dLbl>
              <c:idx val="0"/>
              <c:layout>
                <c:manualLayout>
                  <c:x val="-0.2224433465716871"/>
                  <c:y val="-0.5671665566571034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5600296334829949"/>
                  <c:y val="-0.424980067574191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6278002168604646E-4"/>
                  <c:y val="-0.5551840645157074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9053932046207748E-2"/>
                  <c:y val="-0.2863046262833541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3686840961502441E-2"/>
                  <c:y val="-0.4632150349307593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168861735420492E-2"/>
                  <c:y val="-0.3694790448120143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9.5546023703307573E-2"/>
                  <c:y val="-0.2173073906820810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8586253141284884"/>
                  <c:y val="-0.3363319108334368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800" baseline="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C159-45FD-84E3-3DC14F4BD307}"/>
                </c:ext>
                <c:ext xmlns:c15="http://schemas.microsoft.com/office/drawing/2012/chart" uri="{CE6537A1-D6FC-4f65-9D91-7224C49458BB}">
                  <c15:layout>
                    <c:manualLayout>
                      <c:w val="0.28561779547497818"/>
                      <c:h val="0.10617431396511498"/>
                    </c:manualLayout>
                  </c15:layout>
                </c:ext>
              </c:extLst>
            </c:dLbl>
            <c:dLbl>
              <c:idx val="8"/>
              <c:layout>
                <c:manualLayout>
                  <c:x val="0.25906896396504098"/>
                  <c:y val="-0.2438131057333498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.2422953137254967"/>
                  <c:y val="-0.198245619767738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.2319360754489847"/>
                  <c:y val="0.2163264539234201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.22503594089024298"/>
                  <c:y val="-0.1587705941169935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.17307709361649154"/>
                  <c:y val="0.1095265558728768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0.18258084497322016"/>
                  <c:y val="-8.30525366462549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.1111522334539726"/>
                  <c:y val="1.08001071776337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1212102830467998E-3"/>
                  <c:y val="-0.1688952861446767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9.7142891460475903E-2"/>
                  <c:y val="-1.435363390995771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C159-45FD-84E3-3DC14F4BD307}"/>
                </c:ext>
                <c:ext xmlns:c15="http://schemas.microsoft.com/office/drawing/2012/chart" uri="{CE6537A1-D6FC-4f65-9D91-7224C49458BB}">
                  <c15:layout>
                    <c:manualLayout>
                      <c:w val="0.22014414073405286"/>
                      <c:h val="0.13977793317082415"/>
                    </c:manualLayout>
                  </c15:layout>
                </c:ext>
              </c:extLst>
            </c:dLbl>
            <c:dLbl>
              <c:idx val="17"/>
              <c:layout>
                <c:manualLayout>
                  <c:x val="1.3562515371767494E-3"/>
                  <c:y val="-1.09811328153081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6.270581049724322E-2"/>
                  <c:y val="-5.911859466595222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C159-45FD-84E3-3DC14F4BD307}"/>
                </c:ext>
                <c:ext xmlns:c15="http://schemas.microsoft.com/office/drawing/2012/chart" uri="{CE6537A1-D6FC-4f65-9D91-7224C49458BB}">
                  <c15:layout>
                    <c:manualLayout>
                      <c:w val="0.20763512814960569"/>
                      <c:h val="0.10161991804832143"/>
                    </c:manualLayout>
                  </c15:layout>
                </c:ext>
              </c:extLst>
            </c:dLbl>
            <c:dLbl>
              <c:idx val="19"/>
              <c:layout>
                <c:manualLayout>
                  <c:x val="-0.12246967096251091"/>
                  <c:y val="-0.1773472882098067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0.1267217923085204"/>
                  <c:y val="-0.2497523967925132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2FEB-4099-96DF-A622B5C90EB3}"/>
                </c:ext>
                <c:ext xmlns:c15="http://schemas.microsoft.com/office/drawing/2012/chart" uri="{CE6537A1-D6FC-4f65-9D91-7224C49458BB}">
                  <c15:layout>
                    <c:manualLayout>
                      <c:w val="0.19074855049354106"/>
                      <c:h val="0.12444417940490271"/>
                    </c:manualLayout>
                  </c15:layout>
                </c:ext>
              </c:extLst>
            </c:dLbl>
            <c:dLbl>
              <c:idx val="21"/>
              <c:layout>
                <c:manualLayout>
                  <c:x val="-0.10608913385681813"/>
                  <c:y val="-0.3502373919237731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C159-45FD-84E3-3DC14F4BD307}"/>
                </c:ext>
                <c:ext xmlns:c15="http://schemas.microsoft.com/office/drawing/2012/chart" uri="{CE6537A1-D6FC-4f65-9D91-7224C49458BB}">
                  <c15:layout>
                    <c:manualLayout>
                      <c:w val="0.23856399431680989"/>
                      <c:h val="8.2540828796800358E-2"/>
                    </c:manualLayout>
                  </c15:layout>
                </c:ext>
              </c:extLst>
            </c:dLbl>
            <c:dLbl>
              <c:idx val="22"/>
              <c:layout>
                <c:manualLayout>
                  <c:x val="-0.2122471241937875"/>
                  <c:y val="-0.46358043550716588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800" baseline="0"/>
                    </a:pPr>
                    <a:r>
                      <a:rPr lang="ru-RU" dirty="0"/>
                      <a:t>    Средства на обеспечение устойчивого сокращения непригодного для проживания жилого фонда за счет средств публично-правовой компании "Фонд развития территорий"; 5 </a:t>
                    </a:r>
                    <a:r>
                      <a:rPr lang="ru-RU" dirty="0" smtClean="0"/>
                      <a:t>583,2</a:t>
                    </a:r>
                  </a:p>
                  <a:p>
                    <a:pPr>
                      <a:defRPr sz="800" baseline="0"/>
                    </a:pPr>
                    <a:endParaRPr lang="ru-RU" dirty="0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C159-45FD-84E3-3DC14F4BD307}"/>
                </c:ext>
                <c:ext xmlns:c15="http://schemas.microsoft.com/office/drawing/2012/chart" uri="{CE6537A1-D6FC-4f65-9D91-7224C49458BB}">
                  <c15:layout>
                    <c:manualLayout>
                      <c:w val="0.22438610310273124"/>
                      <c:h val="0.14807766457321733"/>
                    </c:manualLayout>
                  </c15:layout>
                </c:ext>
              </c:extLst>
            </c:dLbl>
            <c:dLbl>
              <c:idx val="23"/>
              <c:layout>
                <c:manualLayout>
                  <c:x val="-7.0407550107050923E-2"/>
                  <c:y val="-0.2064347425449459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C159-45FD-84E3-3DC14F4BD307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layout>
                <c:manualLayout>
                  <c:x val="-7.4990040142162595E-2"/>
                  <c:y val="-0.5716618523867718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C159-45FD-84E3-3DC14F4BD307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 baseline="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Лист1!$C$1:$C$24</c:f>
              <c:strCache>
                <c:ptCount val="24"/>
                <c:pt idx="0">
                  <c:v>    Средства на проведение работ по восстановлению воинских захоронений</c:v>
                </c:pt>
                <c:pt idx="1">
                  <c:v>    Увековечивание памяти прославленных земляков. Проведение мероприятий по сохранению и обустройству воинских захоронений, памятников защитникам Родины. Организация постов №1</c:v>
                </c:pt>
                <c:pt idx="2">
                  <c:v>    Оплата взносов на капитальный ремонт за помещения в МКД, находящиеся в собственности муниципального образования</c:v>
                </c:pt>
                <c:pt idx="3">
                  <c:v>    Расходы, связанные с содержанием и ремонтом муниципального имущества</c:v>
                </c:pt>
                <c:pt idx="4">
                  <c:v>    Средства на содержание и ремонт объектов теплоснабжения за счет средств местного бюджета</c:v>
                </c:pt>
                <c:pt idx="5">
                  <c:v>    Средства на содержание и ремонт объектов водоснабжения за счет средств местного бюджета</c:v>
                </c:pt>
                <c:pt idx="6">
                  <c:v>    Предоставление субсидий организациям коммунального комплекса, оказывающим услуги на территории Максатихинского муниципального округа</c:v>
                </c:pt>
                <c:pt idx="7">
                  <c:v>    Формирование уставного фонда муниципальных унитарных предприятий</c:v>
                </c:pt>
                <c:pt idx="8">
                  <c:v>    Изготовление проектно-сметной документации по строительству нового кладбища, получение заключения государственной экспертизы</c:v>
                </c:pt>
                <c:pt idx="9">
                  <c:v>    Уличное освещение</c:v>
                </c:pt>
                <c:pt idx="10">
                  <c:v>    Расходы по прочему благоустройству</c:v>
                </c:pt>
                <c:pt idx="11">
                  <c:v>    Средства направляемые на мероприятия по борьбе с борщевиком Сосновского</c:v>
                </c:pt>
                <c:pt idx="12">
                  <c:v>  ППМИ (Капитальный ремонт участка водопровода в д. Каменка Максатихинского муниципального округа Тверской области)</c:v>
                </c:pt>
                <c:pt idx="13">
                  <c:v>   ППМИ (Устройство колодцев в д. Преображение, д.Андрианиха Максатихинского муниципального округа Тверской области)</c:v>
                </c:pt>
                <c:pt idx="14">
                  <c:v>    ППМИ (Устройство колодцев в д. Скорнево, д. Ремчино, п. Красивый Максатихинского муниципального округа Тверской области)</c:v>
                </c:pt>
                <c:pt idx="15">
                  <c:v>    Средства местного бюджета на проведение работ по развитию системы газоснабжения Максатихинского муниципального округа</c:v>
                </c:pt>
                <c:pt idx="16">
                  <c:v>    Средства местным бюджетам на модернизацию систем коммунальной инфраструктуры за счет средств, поступивших от публично-правовой компании "Фонд развития территорий"</c:v>
                </c:pt>
                <c:pt idx="17">
                  <c:v>    Средства местным бюджетам на модернизацию систем коммунальной инфраструктуры за счет средств областного бюджета Тверской области</c:v>
                </c:pt>
                <c:pt idx="18">
                  <c:v>    Средства на проведение работ по модернизации систем коммунальной инфраструктуры, за счет средств местного бюджета</c:v>
                </c:pt>
                <c:pt idx="19">
                  <c:v>    Средства на поддержку обустройства мест массового отдыха населения (городских парков)</c:v>
                </c:pt>
                <c:pt idx="20">
                  <c:v>    Средства на реализацию работ по формированию комфортной городской среды, за исключением софинансирования расходов с другими бюджетами</c:v>
                </c:pt>
                <c:pt idx="21">
                  <c:v>    Средства на поддержку муниципальных программ современной городской среды</c:v>
                </c:pt>
                <c:pt idx="22">
                  <c:v>    Средства на обеспечение устойчивого сокращения непригодного для проживания жилого фонда за счет средств публично-правовой компании "Фонд развития территорий"</c:v>
                </c:pt>
                <c:pt idx="23">
                  <c:v>    Средства на обеспечение устойчивого сокращения непригодного для проживания жилого фонда за счет средств областного бюджета Тверской области с привлечением средств публично-правовой компании "Фонд развития территорий"</c:v>
                </c:pt>
              </c:strCache>
            </c:strRef>
          </c:cat>
          <c:val>
            <c:numRef>
              <c:f>Лист1!$A$1:$A$24</c:f>
              <c:numCache>
                <c:formatCode>0.00</c:formatCode>
                <c:ptCount val="24"/>
                <c:pt idx="0">
                  <c:v>5413.1</c:v>
                </c:pt>
                <c:pt idx="1">
                  <c:v>260</c:v>
                </c:pt>
                <c:pt idx="2">
                  <c:v>403.7</c:v>
                </c:pt>
                <c:pt idx="3">
                  <c:v>344.9</c:v>
                </c:pt>
                <c:pt idx="4">
                  <c:v>895</c:v>
                </c:pt>
                <c:pt idx="5">
                  <c:v>3060.6</c:v>
                </c:pt>
                <c:pt idx="6">
                  <c:v>11689.9</c:v>
                </c:pt>
                <c:pt idx="7">
                  <c:v>2000</c:v>
                </c:pt>
                <c:pt idx="8">
                  <c:v>6149.8</c:v>
                </c:pt>
                <c:pt idx="9">
                  <c:v>5324.8</c:v>
                </c:pt>
                <c:pt idx="10">
                  <c:v>5809.3</c:v>
                </c:pt>
                <c:pt idx="11">
                  <c:v>537.9</c:v>
                </c:pt>
                <c:pt idx="12">
                  <c:v>871.6</c:v>
                </c:pt>
                <c:pt idx="13">
                  <c:v>373.6</c:v>
                </c:pt>
                <c:pt idx="14">
                  <c:v>408.3</c:v>
                </c:pt>
                <c:pt idx="15">
                  <c:v>1683.9</c:v>
                </c:pt>
                <c:pt idx="16">
                  <c:v>111083.9</c:v>
                </c:pt>
                <c:pt idx="17">
                  <c:v>40755.1</c:v>
                </c:pt>
                <c:pt idx="18">
                  <c:v>4986.2</c:v>
                </c:pt>
                <c:pt idx="19">
                  <c:v>1979.9</c:v>
                </c:pt>
                <c:pt idx="20">
                  <c:v>885.5</c:v>
                </c:pt>
                <c:pt idx="21">
                  <c:v>3558</c:v>
                </c:pt>
                <c:pt idx="22">
                  <c:v>5583.2</c:v>
                </c:pt>
                <c:pt idx="23">
                  <c:v>172.7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5-C159-45FD-84E3-3DC14F4BD30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1175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693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1857142857142856"/>
          <c:y val="0.40415704387990764"/>
          <c:w val="0.30428571428571427"/>
          <c:h val="0.19630484988452657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15264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526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48-43DD-8E7E-36414F3CBCFE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1526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48-43DD-8E7E-36414F3CBCFE}"/>
              </c:ext>
            </c:extLst>
          </c:dPt>
          <c:dPt>
            <c:idx val="2"/>
            <c:bubble3D val="0"/>
            <c:spPr>
              <a:solidFill>
                <a:srgbClr val="99FF33"/>
              </a:solidFill>
              <a:ln w="1526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448-43DD-8E7E-36414F3CBCFE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526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448-43DD-8E7E-36414F3CBCFE}"/>
              </c:ext>
            </c:extLst>
          </c:dPt>
          <c:dPt>
            <c:idx val="4"/>
            <c:bubble3D val="0"/>
            <c:spPr>
              <a:solidFill>
                <a:srgbClr val="FF6600"/>
              </a:solidFill>
              <a:ln w="1526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448-43DD-8E7E-36414F3CBCFE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26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448-43DD-8E7E-36414F3CBCFE}"/>
              </c:ext>
            </c:extLst>
          </c:dPt>
          <c:dLbls>
            <c:dLbl>
              <c:idx val="0"/>
              <c:layout>
                <c:manualLayout>
                  <c:x val="0.20397214193162563"/>
                  <c:y val="-3.0362161432446032E-2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129846506528454E-2"/>
                  <c:y val="0.19858954789523631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0097877005880593"/>
                  <c:y val="0.11964378368775705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1512097577992625"/>
                  <c:y val="-5.8419507398002959E-2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6843042958237814"/>
                  <c:y val="-0.12226305678163181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33821339579388021"/>
                  <c:y val="-7.936866243647725E-2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01"/>
                  <c:y val="0.42032332563510394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1.5714285714285715E-2"/>
                  <c:y val="0.21939953810623555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3448-43DD-8E7E-36414F3CBCF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23428571428571429"/>
                  <c:y val="8.5450346420323328E-2"/>
                </c:manualLayout>
              </c:layout>
              <c:numFmt formatCode="0%" sourceLinked="0"/>
              <c:spPr>
                <a:noFill/>
                <a:ln w="30528">
                  <a:noFill/>
                </a:ln>
              </c:spPr>
              <c:txPr>
                <a:bodyPr/>
                <a:lstStyle/>
                <a:p>
                  <a:pPr>
                    <a:defRPr sz="168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3448-43DD-8E7E-36414F3CBCFE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30528">
                <a:noFill/>
              </a:ln>
            </c:spPr>
            <c:txPr>
              <a:bodyPr/>
              <a:lstStyle/>
              <a:p>
                <a:pPr>
                  <a:defRPr sz="1923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Лист1!$C$1:$D$6</c:f>
              <c:multiLvlStrCache>
                <c:ptCount val="6"/>
                <c:lvl>
                  <c:pt idx="0">
                    <c:v>Дошкольное образование</c:v>
                  </c:pt>
                  <c:pt idx="1">
                    <c:v>Общее образование</c:v>
                  </c:pt>
                  <c:pt idx="2">
                    <c:v>Дополнительное образование</c:v>
                  </c:pt>
                  <c:pt idx="3">
                    <c:v>Профессиональная подготовка, переподготовка и повышение квалификации</c:v>
                  </c:pt>
                  <c:pt idx="4">
                    <c:v>Молодежная политика и оздоровление детей</c:v>
                  </c:pt>
                  <c:pt idx="5">
                    <c:v>Другие вопросы в области образования</c:v>
                  </c:pt>
                </c:lvl>
                <c:lvl>
                  <c:pt idx="0">
                    <c:v>0701</c:v>
                  </c:pt>
                  <c:pt idx="1">
                    <c:v>0702</c:v>
                  </c:pt>
                  <c:pt idx="2">
                    <c:v>0703</c:v>
                  </c:pt>
                  <c:pt idx="3">
                    <c:v>0705</c:v>
                  </c:pt>
                  <c:pt idx="4">
                    <c:v>0707</c:v>
                  </c:pt>
                  <c:pt idx="5">
                    <c:v>0709</c:v>
                  </c:pt>
                </c:lvl>
              </c:multiLvlStrCache>
            </c:multiLvlStrRef>
          </c:cat>
          <c:val>
            <c:numRef>
              <c:f>Лист1!$A$1:$A$6</c:f>
              <c:numCache>
                <c:formatCode>0.0</c:formatCode>
                <c:ptCount val="6"/>
                <c:pt idx="0">
                  <c:v>121393.5</c:v>
                </c:pt>
                <c:pt idx="1">
                  <c:v>394102.3</c:v>
                </c:pt>
                <c:pt idx="2">
                  <c:v>20698.2</c:v>
                </c:pt>
                <c:pt idx="3">
                  <c:v>105.1</c:v>
                </c:pt>
                <c:pt idx="4">
                  <c:v>526.5</c:v>
                </c:pt>
                <c:pt idx="5">
                  <c:v>14280.7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3448-43DD-8E7E-36414F3CBCFE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3052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232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67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ru-RU" dirty="0"/>
              <a:t>Кассовое исполнение за </a:t>
            </a:r>
            <a:r>
              <a:rPr lang="ru-RU" dirty="0" smtClean="0"/>
              <a:t>2025 год</a:t>
            </a:r>
            <a:endParaRPr lang="ru-RU" dirty="0"/>
          </a:p>
        </c:rich>
      </c:tx>
      <c:layout>
        <c:manualLayout>
          <c:xMode val="edge"/>
          <c:yMode val="edge"/>
          <c:x val="0.13137755102040816"/>
          <c:y val="2.0408163265306121E-2"/>
        </c:manualLayout>
      </c:layout>
      <c:overlay val="0"/>
      <c:spPr>
        <a:noFill/>
        <a:ln w="16934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061224489795916"/>
          <c:y val="0.40816326530612246"/>
          <c:w val="0.38010204081632654"/>
          <c:h val="0.20068027210884354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8467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A6-430C-9E43-3306D41617B2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A6-430C-9E43-3306D41617B2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A6-430C-9E43-3306D41617B2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DA6-430C-9E43-3306D41617B2}"/>
              </c:ext>
            </c:extLst>
          </c:dPt>
          <c:dLbls>
            <c:dLbl>
              <c:idx val="0"/>
              <c:layout>
                <c:manualLayout>
                  <c:x val="0.10630921570903526"/>
                  <c:y val="0.2154609079608790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9086189097828069E-2"/>
                  <c:y val="0.1253037313634764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455356321829584"/>
                  <c:y val="-8.819406778865451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2189134263101431"/>
                  <c:y val="-6.306951321806424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33901200331963643"/>
                  <c:y val="-7.093622317828828E-2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93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16635208470773691"/>
                  <c:y val="0.31587217466741552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93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8.9285714285714281E-3"/>
                  <c:y val="0.30952380952380953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93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1.4030612244897959E-2"/>
                  <c:y val="0.16156462585034015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93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ADA6-430C-9E43-3306D41617B2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20918367346938777"/>
                  <c:y val="6.2925170068027211E-2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933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DA6-430C-9E43-3306D41617B2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934">
                <a:noFill/>
              </a:ln>
            </c:spPr>
            <c:txPr>
              <a:bodyPr/>
              <a:lstStyle/>
              <a:p>
                <a:pPr>
                  <a:defRPr sz="1067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Лист1!$C$1:$C$4</c:f>
              <c:strCache>
                <c:ptCount val="4"/>
                <c:pt idx="0">
                  <c:v>Учреждения общего образования</c:v>
                </c:pt>
                <c:pt idx="1">
                  <c:v>Учреждения дошкольного образования</c:v>
                </c:pt>
                <c:pt idx="2">
                  <c:v>Учреждения дополнительного образования</c:v>
                </c:pt>
                <c:pt idx="3">
                  <c:v>Управление образования администрации Максатихинского района</c:v>
                </c:pt>
              </c:strCache>
            </c:strRef>
          </c:cat>
          <c:val>
            <c:numRef>
              <c:f>Лист1!$A$1:$A$4</c:f>
              <c:numCache>
                <c:formatCode>0.0</c:formatCode>
                <c:ptCount val="4"/>
                <c:pt idx="0">
                  <c:v>394102.3</c:v>
                </c:pt>
                <c:pt idx="1">
                  <c:v>121393.5</c:v>
                </c:pt>
                <c:pt idx="2">
                  <c:v>20698.2</c:v>
                </c:pt>
                <c:pt idx="3">
                  <c:v>14280.7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ADA6-430C-9E43-3306D41617B2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93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880091638459468"/>
          <c:y val="0.38083835755338608"/>
          <c:w val="0.65344374223906287"/>
          <c:h val="0.39035001588242935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8467">
              <a:solidFill>
                <a:srgbClr val="000000"/>
              </a:solidFill>
              <a:prstDash val="solid"/>
            </a:ln>
          </c:spPr>
          <c:explosion val="12"/>
          <c:dPt>
            <c:idx val="0"/>
            <c:bubble3D val="0"/>
            <c:spPr>
              <a:solidFill>
                <a:srgbClr val="9999FF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ED-4C12-8143-C283DE1A4C30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ED-4C12-8143-C283DE1A4C30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ED-4C12-8143-C283DE1A4C30}"/>
              </c:ext>
            </c:extLst>
          </c:dPt>
          <c:dLbls>
            <c:dLbl>
              <c:idx val="0"/>
              <c:layout>
                <c:manualLayout>
                  <c:x val="4.9034251848123073E-2"/>
                  <c:y val="9.374114926197559E-2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880797186193991E-3"/>
                  <c:y val="-0.14297628901952986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3718485556668727"/>
                  <c:y val="-6.3353289384121644E-2"/>
                </c:manualLayout>
              </c:layout>
              <c:numFmt formatCode="0%" sourceLinked="0"/>
              <c:spPr>
                <a:noFill/>
                <a:ln w="16934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2680110272899865E-2"/>
                  <c:y val="6.709446211766767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1012168756077251E-2"/>
                  <c:y val="7.56242264161572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6533433354995955E-2"/>
                  <c:y val="-5.425492629144487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4310838618717879E-2"/>
                  <c:y val="-0.1436428816203520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8311275083077004E-2"/>
                  <c:y val="-0.254341066955001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EED-4C12-8143-C283DE1A4C30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6.5436436266176914E-2"/>
                  <c:y val="-0.213548651088846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EED-4C12-8143-C283DE1A4C30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934">
                <a:noFill/>
              </a:ln>
            </c:spPr>
            <c:txPr>
              <a:bodyPr/>
              <a:lstStyle/>
              <a:p>
                <a:pPr>
                  <a:defRPr sz="18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Лист1!$C$1:$C$3</c:f>
              <c:strCache>
                <c:ptCount val="3"/>
                <c:pt idx="0">
                  <c:v>Содержание сети учреждений дошкольного образования в рамках муниципального задания</c:v>
                </c:pt>
                <c:pt idx="1">
                  <c:v>За счет средств субсидии на иные цели</c:v>
                </c:pt>
                <c:pt idx="2">
                  <c:v>Средства на укрепление материально-технической базы муниципальных дошкольных учреждений</c:v>
                </c:pt>
              </c:strCache>
            </c:strRef>
          </c:cat>
          <c:val>
            <c:numRef>
              <c:f>Лист1!$A$1:$A$3</c:f>
              <c:numCache>
                <c:formatCode>0.0</c:formatCode>
                <c:ptCount val="3"/>
                <c:pt idx="0">
                  <c:v>111707.1</c:v>
                </c:pt>
                <c:pt idx="1">
                  <c:v>2631.2</c:v>
                </c:pt>
                <c:pt idx="2">
                  <c:v>7055.2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6EED-4C12-8143-C283DE1A4C3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93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30835605160682"/>
          <c:y val="0.49919142756068041"/>
          <c:w val="0.64471931893607259"/>
          <c:h val="0.38123085008098512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8467">
              <a:solidFill>
                <a:srgbClr val="000000"/>
              </a:solidFill>
              <a:prstDash val="solid"/>
            </a:ln>
          </c:spPr>
          <c:explosion val="12"/>
          <c:dPt>
            <c:idx val="0"/>
            <c:bubble3D val="0"/>
            <c:spPr>
              <a:solidFill>
                <a:srgbClr val="9999FF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58-4359-B2F3-36A44C4FAE86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58-4359-B2F3-36A44C4FAE86}"/>
              </c:ext>
            </c:extLst>
          </c:dPt>
          <c:dPt>
            <c:idx val="2"/>
            <c:bubble3D val="0"/>
            <c:spPr>
              <a:solidFill>
                <a:srgbClr val="FF9966">
                  <a:lumMod val="75000"/>
                </a:srgbClr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58-4359-B2F3-36A44C4FAE86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058-4359-B2F3-36A44C4FAE86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8058-4359-B2F3-36A44C4FAE86}"/>
              </c:ext>
            </c:extLst>
          </c:dPt>
          <c:dLbls>
            <c:dLbl>
              <c:idx val="0"/>
              <c:layout>
                <c:manualLayout>
                  <c:x val="0.26127498179214653"/>
                  <c:y val="-5.01895988165057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9527540624641054E-2"/>
                  <c:y val="0.1656700059642494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0.235356707441863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2321441967036901"/>
                  <c:y val="-1.073857290710388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28070361602746891"/>
                  <c:y val="-0.3187463819809495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16581728335977863"/>
                  <c:y val="-0.3367652132219227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2208035764307289E-2"/>
                  <c:y val="-0.2378418114361562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25508549857233326"/>
                  <c:y val="-0.3104826802869856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058-4359-B2F3-36A44C4FAE86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8.7287535801444854E-2"/>
                  <c:y val="-0.1588990112209754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8058-4359-B2F3-36A44C4FAE86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934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Лист1!$C$1:$C$8</c:f>
              <c:strCache>
                <c:ptCount val="8"/>
                <c:pt idx="0">
                  <c:v>осуществление подвоза учащихся к месту обучения и обратно в рамках субсидии на муниципальное задание</c:v>
                </c:pt>
                <c:pt idx="1">
                  <c:v>содержание сети учреждений общего образования в рамках муниципального задания</c:v>
                </c:pt>
                <c:pt idx="2">
                  <c:v>модернизация школьных систем образования</c:v>
                </c:pt>
                <c:pt idx="3">
                  <c:v>укрепление материально-технической база муниципальных общеобразовательных учреждений</c:v>
                </c:pt>
                <c:pt idx="4">
                  <c:v>средства на организацию горячего питания обучающихся начальных классов</c:v>
                </c:pt>
                <c:pt idx="5">
                  <c:v>патриотческое воспитание в школе МБОУ "Ривзаводская СОШ"</c:v>
                </c:pt>
                <c:pt idx="6">
                  <c:v>средства на реализацию мероприятий по обращениям, поступающим к депутатам Законодательного Собрания Тверской области</c:v>
                </c:pt>
                <c:pt idx="7">
                  <c:v>субсидии муниципальным учреждениям на иные цели</c:v>
                </c:pt>
              </c:strCache>
            </c:strRef>
          </c:cat>
          <c:val>
            <c:numRef>
              <c:f>Лист1!$A$1:$A$8</c:f>
              <c:numCache>
                <c:formatCode>0.0</c:formatCode>
                <c:ptCount val="8"/>
                <c:pt idx="0">
                  <c:v>12308.4</c:v>
                </c:pt>
                <c:pt idx="1">
                  <c:v>213109.2</c:v>
                </c:pt>
                <c:pt idx="2">
                  <c:v>157386.9</c:v>
                </c:pt>
                <c:pt idx="3">
                  <c:v>2650</c:v>
                </c:pt>
                <c:pt idx="4">
                  <c:v>6623</c:v>
                </c:pt>
                <c:pt idx="5">
                  <c:v>419.4</c:v>
                </c:pt>
                <c:pt idx="6">
                  <c:v>60</c:v>
                </c:pt>
                <c:pt idx="7">
                  <c:v>1545.4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8058-4359-B2F3-36A44C4FAE8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93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880091638459468"/>
          <c:y val="0.38083835755338608"/>
          <c:w val="0.67823196412519826"/>
          <c:h val="0.40199831400114699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8467">
              <a:solidFill>
                <a:srgbClr val="000000"/>
              </a:solidFill>
              <a:prstDash val="solid"/>
            </a:ln>
          </c:spPr>
          <c:explosion val="12"/>
          <c:dPt>
            <c:idx val="0"/>
            <c:bubble3D val="0"/>
            <c:spPr>
              <a:solidFill>
                <a:srgbClr val="9999FF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63-42DA-9447-C6B39976F1C0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 w="846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63-42DA-9447-C6B39976F1C0}"/>
              </c:ext>
            </c:extLst>
          </c:dPt>
          <c:dLbls>
            <c:dLbl>
              <c:idx val="0"/>
              <c:layout>
                <c:manualLayout>
                  <c:x val="0.18673846845300018"/>
                  <c:y val="-1.90834652005633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3626806617446546"/>
                  <c:y val="-0.1596858982635562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4337384341759473E-2"/>
                  <c:y val="-0.1950092399749010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3315335154481306E-2"/>
                  <c:y val="2.836069857652748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7027316116276913E-2"/>
                  <c:y val="0.1104012699684386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3.020360804980980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1189319584990091E-2"/>
                  <c:y val="-9.3961390831378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8311275083077004E-2"/>
                  <c:y val="-0.254341066955001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563-42DA-9447-C6B39976F1C0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8.7287535801444854E-2"/>
                  <c:y val="-0.1588990112209754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563-42DA-9447-C6B39976F1C0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934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Лист1!$C$1:$C$2</c:f>
              <c:strCache>
                <c:ptCount val="2"/>
                <c:pt idx="0">
                  <c:v>содержание учреждений дополнительного образования детей в рамках субсидии на муницпальное задание</c:v>
                </c:pt>
                <c:pt idx="1">
                  <c:v>субсидии бюджетным учреждениям на иные цели </c:v>
                </c:pt>
              </c:strCache>
            </c:strRef>
          </c:cat>
          <c:val>
            <c:numRef>
              <c:f>Лист1!$A$1:$A$2</c:f>
              <c:numCache>
                <c:formatCode>0.0</c:formatCode>
                <c:ptCount val="2"/>
                <c:pt idx="0">
                  <c:v>20320.3</c:v>
                </c:pt>
                <c:pt idx="1">
                  <c:v>377.9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563-42DA-9447-C6B39976F1C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93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6"/>
      <c:hPercent val="55"/>
      <c:rotY val="14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1933962264150941E-2"/>
          <c:y val="1.3513513513513514E-2"/>
          <c:w val="0.92806603773584906"/>
          <c:h val="0.637065637065637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2023(факт)</c:v>
                </c:pt>
              </c:strCache>
            </c:strRef>
          </c:tx>
          <c:spPr>
            <a:solidFill>
              <a:srgbClr val="9999FF"/>
            </a:solidFill>
            <a:ln w="10832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9663482890345079E-3"/>
                  <c:y val="-6.8215601177222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011586963571077E-3"/>
                  <c:y val="5.6514038240806919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982603924615648E-2"/>
                  <c:y val="-5.6419024195137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5"/>
                  <c:y val="0.56563706563706562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4375"/>
                  <c:y val="0.3359073359073359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95283018867924"/>
                  <c:y val="0.3108108108108108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2948113207547165"/>
                  <c:y val="0.38610038610038611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57547169811320753"/>
                  <c:y val="0.34169884169884168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3D0-40D0-AC2B-F87E6D41E4F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1664">
                <a:noFill/>
              </a:ln>
            </c:spPr>
            <c:txPr>
              <a:bodyPr rot="-5400000" vert="horz"/>
              <a:lstStyle/>
              <a:p>
                <a:pPr algn="ctr">
                  <a:defRPr sz="94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176782.1</c:v>
                </c:pt>
                <c:pt idx="1">
                  <c:v>636794.5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3D0-40D0-AC2B-F87E6D41E4F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(факт)</c:v>
                </c:pt>
              </c:strCache>
            </c:strRef>
          </c:tx>
          <c:spPr>
            <a:solidFill>
              <a:srgbClr val="993366"/>
            </a:solidFill>
            <a:ln w="10832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2432349000207643E-3"/>
                  <c:y val="-4.1260797669434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45085464547204E-2"/>
                  <c:y val="-5.761964743034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7546044965829033E-3"/>
                  <c:y val="-5.8652880671947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527122641509434"/>
                  <c:y val="6.3706563706563704E-2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44811320754716982"/>
                  <c:y val="0.3281853281853282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9764150943396224"/>
                  <c:y val="0.30115830115830117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009433962264153"/>
                  <c:y val="0.36679536679536678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58608490566037741"/>
                  <c:y val="0.34555984555984554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B3D0-40D0-AC2B-F87E6D41E4F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1664">
                <a:noFill/>
              </a:ln>
            </c:spPr>
            <c:txPr>
              <a:bodyPr rot="-5400000" vert="horz"/>
              <a:lstStyle/>
              <a:p>
                <a:pPr algn="ctr">
                  <a:defRPr sz="94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.0">
                  <c:v>209009.9</c:v>
                </c:pt>
                <c:pt idx="1">
                  <c:v>1120572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B3D0-40D0-AC2B-F87E6D41E4F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 (факт)</c:v>
                </c:pt>
              </c:strCache>
            </c:strRef>
          </c:tx>
          <c:spPr>
            <a:solidFill>
              <a:srgbClr val="FFFFCC"/>
            </a:solidFill>
            <a:ln w="10832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0559115466035367E-2"/>
                  <c:y val="-1.7516252469957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585617003852693E-2"/>
                  <c:y val="-1.1451529135052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62233270030575E-2"/>
                  <c:y val="-5.77949174093950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55188679245283023"/>
                  <c:y val="9.45945945945946E-2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Mode val="edge"/>
                  <c:yMode val="edge"/>
                  <c:x val="0.46344339622641512"/>
                  <c:y val="0.33011583011583012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1768867924528306"/>
                  <c:y val="0.30308880308880309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5188679245283023"/>
                  <c:y val="0.37644787644787647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B3D0-40D0-AC2B-F87E6D41E4FA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60141509433962259"/>
                  <c:y val="0.34362934362934361"/>
                </c:manualLayout>
              </c:layout>
              <c:spPr>
                <a:noFill/>
                <a:ln w="21664">
                  <a:noFill/>
                </a:ln>
              </c:spPr>
              <c:txPr>
                <a:bodyPr rot="-5400000" vert="horz"/>
                <a:lstStyle/>
                <a:p>
                  <a:pPr algn="ctr">
                    <a:defRPr sz="74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B3D0-40D0-AC2B-F87E6D41E4F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1664">
                <a:noFill/>
              </a:ln>
            </c:spPr>
            <c:txPr>
              <a:bodyPr rot="-5400000" vert="horz"/>
              <a:lstStyle/>
              <a:p>
                <a:pPr algn="ctr">
                  <a:defRPr sz="94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Налоговые 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.0">
                  <c:v>237785</c:v>
                </c:pt>
                <c:pt idx="1">
                  <c:v>829475.3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B3D0-40D0-AC2B-F87E6D41E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5250816"/>
        <c:axId val="85252352"/>
        <c:axId val="0"/>
      </c:bar3DChart>
      <c:catAx>
        <c:axId val="85250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708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74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252352"/>
        <c:crosses val="autoZero"/>
        <c:auto val="1"/>
        <c:lblAlgn val="ctr"/>
        <c:lblOffset val="20"/>
        <c:tickLblSkip val="1"/>
        <c:tickMarkSkip val="1"/>
        <c:noMultiLvlLbl val="0"/>
      </c:catAx>
      <c:valAx>
        <c:axId val="85252352"/>
        <c:scaling>
          <c:orientation val="minMax"/>
        </c:scaling>
        <c:delete val="0"/>
        <c:axPos val="l"/>
        <c:majorGridlines>
          <c:spPr>
            <a:ln w="2708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270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4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250816"/>
        <c:crosses val="autoZero"/>
        <c:crossBetween val="between"/>
      </c:valAx>
      <c:spPr>
        <a:noFill/>
        <a:ln w="25403">
          <a:noFill/>
        </a:ln>
      </c:spPr>
    </c:plotArea>
    <c:legend>
      <c:legendPos val="b"/>
      <c:layout>
        <c:manualLayout>
          <c:xMode val="edge"/>
          <c:yMode val="edge"/>
          <c:x val="7.3113180796998703E-2"/>
          <c:y val="0.94980696731090442"/>
          <c:w val="0.92452824975825398"/>
          <c:h val="4.8262467191601099E-2"/>
        </c:manualLayout>
      </c:layout>
      <c:overlay val="0"/>
      <c:spPr>
        <a:solidFill>
          <a:srgbClr val="FFFFFF"/>
        </a:solidFill>
        <a:ln w="2708">
          <a:solidFill>
            <a:srgbClr val="000000"/>
          </a:solidFill>
          <a:prstDash val="solid"/>
        </a:ln>
      </c:spPr>
      <c:txPr>
        <a:bodyPr/>
        <a:lstStyle/>
        <a:p>
          <a:pPr>
            <a:defRPr sz="78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4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577042399172701"/>
          <c:y val="0.40847457627118644"/>
          <c:w val="0.5635987590486039"/>
          <c:h val="0.36610169491525424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9392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plosion val="41"/>
            <c:spPr>
              <a:solidFill>
                <a:srgbClr val="9999FF"/>
              </a:solidFill>
              <a:ln w="939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6FA-4FF2-AE29-3D94C327DCBF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6FA-4FF2-AE29-3D94C327DCBF}"/>
              </c:ext>
            </c:extLst>
          </c:dPt>
          <c:dLbls>
            <c:dLbl>
              <c:idx val="0"/>
              <c:layout>
                <c:manualLayout>
                  <c:x val="6.4019642908619986E-2"/>
                  <c:y val="7.94827384253845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137315435030141E-2"/>
                  <c:y val="-0.304446181800452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Mode val="edge"/>
                  <c:yMode val="edge"/>
                  <c:x val="0.2078593588417787"/>
                  <c:y val="9.83050847457627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45191313340227507"/>
                  <c:y val="3.220338983050847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49120992761116855"/>
                  <c:y val="0.13220338983050847"/>
                </c:manualLayout>
              </c:layout>
              <c:numFmt formatCode="0%" sourceLinked="0"/>
              <c:spPr>
                <a:noFill/>
                <a:ln w="18783">
                  <a:noFill/>
                </a:ln>
              </c:spPr>
              <c:txPr>
                <a:bodyPr/>
                <a:lstStyle/>
                <a:p>
                  <a:pPr>
                    <a:defRPr sz="1035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6.6184074457083769E-2"/>
                  <c:y val="0.49661016949152542"/>
                </c:manualLayout>
              </c:layout>
              <c:numFmt formatCode="0%" sourceLinked="0"/>
              <c:spPr>
                <a:noFill/>
                <a:ln w="18783">
                  <a:noFill/>
                </a:ln>
              </c:spPr>
              <c:txPr>
                <a:bodyPr/>
                <a:lstStyle/>
                <a:p>
                  <a:pPr>
                    <a:defRPr sz="1035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7.2388831437435368E-3"/>
                  <c:y val="0.30847457627118646"/>
                </c:manualLayout>
              </c:layout>
              <c:numFmt formatCode="0%" sourceLinked="0"/>
              <c:spPr>
                <a:noFill/>
                <a:ln w="18783">
                  <a:noFill/>
                </a:ln>
              </c:spPr>
              <c:txPr>
                <a:bodyPr/>
                <a:lstStyle/>
                <a:p>
                  <a:pPr>
                    <a:defRPr sz="1035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1.1375387797311272E-2"/>
                  <c:y val="0.16101694915254236"/>
                </c:manualLayout>
              </c:layout>
              <c:numFmt formatCode="0%" sourceLinked="0"/>
              <c:spPr>
                <a:noFill/>
                <a:ln w="18783">
                  <a:noFill/>
                </a:ln>
              </c:spPr>
              <c:txPr>
                <a:bodyPr/>
                <a:lstStyle/>
                <a:p>
                  <a:pPr>
                    <a:defRPr sz="1035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6FA-4FF2-AE29-3D94C327DCBF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6959669079627715"/>
                  <c:y val="6.2711864406779658E-2"/>
                </c:manualLayout>
              </c:layout>
              <c:numFmt formatCode="0%" sourceLinked="0"/>
              <c:spPr>
                <a:noFill/>
                <a:ln w="18783">
                  <a:noFill/>
                </a:ln>
              </c:spPr>
              <c:txPr>
                <a:bodyPr/>
                <a:lstStyle/>
                <a:p>
                  <a:pPr>
                    <a:defRPr sz="1035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6FA-4FF2-AE29-3D94C327DCBF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8783">
                <a:noFill/>
              </a:ln>
            </c:spPr>
            <c:txPr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Лист1!$C$1:$D$2</c:f>
              <c:multiLvlStrCache>
                <c:ptCount val="2"/>
                <c:lvl>
                  <c:pt idx="0">
                    <c:v>Культура</c:v>
                  </c:pt>
                  <c:pt idx="1">
                    <c:v>Другие вопросы в области культуры, кинематографии</c:v>
                  </c:pt>
                </c:lvl>
                <c:lvl>
                  <c:pt idx="0">
                    <c:v>08 01 </c:v>
                  </c:pt>
                  <c:pt idx="1">
                    <c:v>08 04</c:v>
                  </c:pt>
                </c:lvl>
              </c:multiLvlStrCache>
            </c:multiLvlStrRef>
          </c:cat>
          <c:val>
            <c:numRef>
              <c:f>Лист1!$A$1:$A$2</c:f>
              <c:numCache>
                <c:formatCode>0.0</c:formatCode>
                <c:ptCount val="2"/>
                <c:pt idx="0">
                  <c:v>59594.3</c:v>
                </c:pt>
                <c:pt idx="1">
                  <c:v>16009.1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6FA-4FF2-AE29-3D94C327DCBF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87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87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06306754334825E-2"/>
          <c:y val="8.7666607217169013E-2"/>
          <c:w val="0.74996161460520117"/>
          <c:h val="0.87500069357747257"/>
        </c:manualLayout>
      </c:layout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ru-RU" sz="1200"/>
              <a:t>Объем кассовых расходов на коммунальные услуги по разделу 08"Культура, кинематография"</a:t>
            </a:r>
          </a:p>
        </c:rich>
      </c:tx>
      <c:layout>
        <c:manualLayout>
          <c:xMode val="edge"/>
          <c:yMode val="edge"/>
          <c:x val="0.1368421052631579"/>
          <c:y val="2.0338983050847456E-2"/>
        </c:manualLayout>
      </c:layout>
      <c:overlay val="0"/>
      <c:spPr>
        <a:noFill/>
        <a:ln w="11842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736842105263161"/>
          <c:y val="0.40508474576271186"/>
          <c:w val="0.42736842105263156"/>
          <c:h val="0.27288135593220336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5921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5921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62B-4028-99B9-8AD081C8E043}"/>
              </c:ext>
            </c:extLst>
          </c:dPt>
          <c:dPt>
            <c:idx val="1"/>
            <c:bubble3D val="0"/>
            <c:spPr>
              <a:solidFill>
                <a:srgbClr val="993366"/>
              </a:solidFill>
              <a:ln w="5921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62B-4028-99B9-8AD081C8E043}"/>
              </c:ext>
            </c:extLst>
          </c:dPt>
          <c:dLbls>
            <c:dLbl>
              <c:idx val="0"/>
              <c:layout>
                <c:manualLayout>
                  <c:x val="4.7709144067197007E-2"/>
                  <c:y val="8.46960875188710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62B-4028-99B9-8AD081C8E04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167096311332639"/>
                  <c:y val="5.436091345754805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62B-4028-99B9-8AD081C8E043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1842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Лист1!$D$1:$D$2</c:f>
              <c:strCache>
                <c:ptCount val="2"/>
                <c:pt idx="0">
                  <c:v>Культура</c:v>
                </c:pt>
                <c:pt idx="1">
                  <c:v>Другие вопросы в области культуры, кинематографии</c:v>
                </c:pt>
              </c:strCache>
            </c:strRef>
          </c:cat>
          <c:val>
            <c:numRef>
              <c:f>Лист1!$A$1:$A$2</c:f>
              <c:numCache>
                <c:formatCode>0.00</c:formatCode>
                <c:ptCount val="2"/>
                <c:pt idx="0">
                  <c:v>2717.2</c:v>
                </c:pt>
                <c:pt idx="1">
                  <c:v>527.79999999999995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62B-4028-99B9-8AD081C8E043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</c:pie3DChart>
      <c:spPr>
        <a:noFill/>
        <a:ln w="1184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40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ru-RU" sz="1200"/>
              <a:t>Объем касовых расходов на коммунальные услуги  по разделу  07 "Образование" </a:t>
            </a:r>
          </a:p>
        </c:rich>
      </c:tx>
      <c:layout>
        <c:manualLayout>
          <c:xMode val="edge"/>
          <c:yMode val="edge"/>
          <c:x val="0.12926577042399173"/>
          <c:y val="2.0338983050847456E-2"/>
        </c:manualLayout>
      </c:layout>
      <c:overlay val="0"/>
      <c:spPr>
        <a:noFill/>
        <a:ln w="16264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852119958634953"/>
          <c:y val="0.43728813559322033"/>
          <c:w val="0.42502585315408481"/>
          <c:h val="0.27627118644067794"/>
        </c:manualLayout>
      </c:layout>
      <c:pie3DChart>
        <c:varyColors val="1"/>
        <c:ser>
          <c:idx val="1"/>
          <c:order val="0"/>
          <c:spPr>
            <a:solidFill>
              <a:schemeClr val="accent2">
                <a:lumMod val="40000"/>
                <a:lumOff val="60000"/>
              </a:schemeClr>
            </a:solidFill>
            <a:ln w="8132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FFFF00"/>
              </a:solidFill>
              <a:ln w="813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07-49A9-9AA8-1B31311F273E}"/>
              </c:ext>
            </c:extLst>
          </c:dPt>
          <c:dPt>
            <c:idx val="1"/>
            <c:bubble3D val="0"/>
            <c:spPr>
              <a:solidFill>
                <a:srgbClr val="99FF33"/>
              </a:solidFill>
              <a:ln w="813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07-49A9-9AA8-1B31311F273E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8007-49A9-9AA8-1B31311F273E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813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8007-49A9-9AA8-1B31311F273E}"/>
              </c:ext>
            </c:extLst>
          </c:dPt>
          <c:dLbls>
            <c:dLbl>
              <c:idx val="0"/>
              <c:layout>
                <c:manualLayout>
                  <c:x val="2.4473486463871801E-2"/>
                  <c:y val="-0.1042851215124726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8932945422734508E-2"/>
                  <c:y val="8.562841750892387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7700765542025776"/>
                  <c:y val="2.40931348131495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416849717819647E-2"/>
                  <c:y val="-0.107542142619496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452947259565667"/>
                  <c:y val="0.1847457627118644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6.6184074457083769E-2"/>
                  <c:y val="0.4966101694915254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7.2388831437435368E-3"/>
                  <c:y val="0.3084745762711864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1.1375387797311272E-2"/>
                  <c:y val="0.1610169491525423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8007-49A9-9AA8-1B31311F273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6959669079627715"/>
                  <c:y val="6.271186440677965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007-49A9-9AA8-1B31311F273E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2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Лист1!$C$1:$D$4</c:f>
              <c:multiLvlStrCache>
                <c:ptCount val="4"/>
                <c:lvl>
                  <c:pt idx="0">
                    <c:v>Дошкольное образование</c:v>
                  </c:pt>
                  <c:pt idx="1">
                    <c:v>Общее образование </c:v>
                  </c:pt>
                  <c:pt idx="2">
                    <c:v>Дополнительное образование</c:v>
                  </c:pt>
                  <c:pt idx="3">
                    <c:v>Другие вопросы в области образования</c:v>
                  </c:pt>
                </c:lvl>
                <c:lvl>
                  <c:pt idx="0">
                    <c:v>0701</c:v>
                  </c:pt>
                  <c:pt idx="1">
                    <c:v>0702</c:v>
                  </c:pt>
                  <c:pt idx="2">
                    <c:v>0703</c:v>
                  </c:pt>
                  <c:pt idx="3">
                    <c:v>0709</c:v>
                  </c:pt>
                </c:lvl>
              </c:multiLvlStrCache>
            </c:multiLvlStrRef>
          </c:cat>
          <c:val>
            <c:numRef>
              <c:f>Лист1!$A$1:$A$4</c:f>
              <c:numCache>
                <c:formatCode>0.00</c:formatCode>
                <c:ptCount val="4"/>
                <c:pt idx="0">
                  <c:v>4106.7</c:v>
                </c:pt>
                <c:pt idx="1">
                  <c:v>9975.1</c:v>
                </c:pt>
                <c:pt idx="2">
                  <c:v>559.1</c:v>
                </c:pt>
                <c:pt idx="3">
                  <c:v>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007-49A9-9AA8-1B31311F273E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26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6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ru-RU" sz="1200" b="1" i="0" u="none" strike="noStrike" baseline="0">
                <a:solidFill>
                  <a:srgbClr val="000000"/>
                </a:solidFill>
                <a:latin typeface="Arial Cyr"/>
                <a:cs typeface="Arial Cyr"/>
              </a:rPr>
              <a:t> Объем кассовых расходов на коммунальные услуги по разделу 01 "Общегосударственные вопросы" </a:t>
            </a:r>
          </a:p>
        </c:rich>
      </c:tx>
      <c:layout>
        <c:manualLayout>
          <c:xMode val="edge"/>
          <c:yMode val="edge"/>
          <c:x val="0.10830704521556257"/>
          <c:y val="1.9966722129783693E-2"/>
        </c:manualLayout>
      </c:layout>
      <c:overlay val="0"/>
      <c:spPr>
        <a:noFill/>
        <a:ln w="12193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70452155625657"/>
          <c:y val="0.47920133111480867"/>
          <c:w val="0.39011566771819139"/>
          <c:h val="0.24459234608985025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6097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609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20A-402C-9F0D-A4A8249F6813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6097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0A-402C-9F0D-A4A8249F6813}"/>
              </c:ext>
            </c:extLst>
          </c:dPt>
          <c:dLbls>
            <c:dLbl>
              <c:idx val="0"/>
              <c:layout>
                <c:manualLayout>
                  <c:x val="0.23920724036714355"/>
                  <c:y val="0.1730809081078908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580999860224573"/>
                  <c:y val="0.10380232816618921"/>
                </c:manualLayout>
              </c:layout>
              <c:spPr>
                <a:noFill/>
                <a:ln w="12193">
                  <a:noFill/>
                </a:ln>
              </c:spPr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49074484135342006"/>
                  <c:y val="6.289114144863987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0372027561382259"/>
                  <c:y val="-1.48666209062116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3.9957939011566773E-2"/>
                  <c:y val="0.4259567387687188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3.3648790746582544E-2"/>
                  <c:y val="0.2579034941763727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9.7791798107255523E-2"/>
                  <c:y val="0.1081530782029950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2323869610935857"/>
                  <c:y val="8.652246256239601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20A-402C-9F0D-A4A8249F681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7245005257623555"/>
                  <c:y val="6.15640599001663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20A-402C-9F0D-A4A8249F6813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2193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Лист1!$C$1:$D$2</c:f>
              <c:multiLvlStrCache>
                <c:ptCount val="2"/>
                <c:lvl>
                  <c:pt idx="0">
                    <c:v>Обеспечение деятельности финансовых, налоговых и таможенных органов и органов (финансово-бюджетного) надзора</c:v>
                  </c:pt>
                  <c:pt idx="1">
                    <c:v>Другие общегосударственные вопросы</c:v>
                  </c:pt>
                </c:lvl>
                <c:lvl>
                  <c:pt idx="0">
                    <c:v>0106</c:v>
                  </c:pt>
                  <c:pt idx="1">
                    <c:v>0113</c:v>
                  </c:pt>
                </c:lvl>
              </c:multiLvlStrCache>
            </c:multiLvlStrRef>
          </c:cat>
          <c:val>
            <c:numRef>
              <c:f>Лист1!$A$1:$A$2</c:f>
              <c:numCache>
                <c:formatCode>0.00</c:formatCode>
                <c:ptCount val="2"/>
                <c:pt idx="0" formatCode="General">
                  <c:v>77</c:v>
                </c:pt>
                <c:pt idx="1">
                  <c:v>4480.7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20A-402C-9F0D-A4A8249F6813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219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684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ru-RU" sz="1200" dirty="0"/>
              <a:t>Объем кассовых расходов на коммунальные услуги по разделу 11"Физическая культура и спорт"</a:t>
            </a:r>
          </a:p>
        </c:rich>
      </c:tx>
      <c:layout>
        <c:manualLayout>
          <c:xMode val="edge"/>
          <c:yMode val="edge"/>
          <c:x val="0.15545755237045203"/>
          <c:y val="2.0338983050847456E-2"/>
        </c:manualLayout>
      </c:layout>
      <c:overlay val="0"/>
      <c:spPr>
        <a:noFill/>
        <a:ln w="11848">
          <a:noFill/>
        </a:ln>
      </c:spPr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004410143329656"/>
          <c:y val="0.43389830508474575"/>
          <c:w val="0.44211686879823592"/>
          <c:h val="0.2694915254237288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5924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C7A-4A97-BCF5-9E76A88FEB88}"/>
              </c:ext>
            </c:extLst>
          </c:dPt>
          <c:dLbls>
            <c:dLbl>
              <c:idx val="0"/>
              <c:layout>
                <c:manualLayout>
                  <c:x val="-5.4295469651259218E-4"/>
                  <c:y val="0.1245436917593675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C7A-4A97-BCF5-9E76A88FEB8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Mode val="edge"/>
                  <c:yMode val="edge"/>
                  <c:x val="4.9614112458654908E-2"/>
                  <c:y val="7.627118644067797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C7A-4A97-BCF5-9E76A88FEB88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1848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Лист1!$D$1:$D$1</c:f>
              <c:strCache>
                <c:ptCount val="1"/>
                <c:pt idx="0">
                  <c:v>Массовый спорт</c:v>
                </c:pt>
              </c:strCache>
            </c:strRef>
          </c:cat>
          <c:val>
            <c:numRef>
              <c:f>Лист1!$A$1:$A$1</c:f>
              <c:numCache>
                <c:formatCode>0.00</c:formatCode>
                <c:ptCount val="1"/>
                <c:pt idx="0">
                  <c:v>549.29999999999995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7A-4A97-BCF5-9E76A88FEB88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</c:pie3DChart>
      <c:spPr>
        <a:noFill/>
        <a:ln w="1184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40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45"/>
      <c:hPercent val="66"/>
      <c:rotY val="44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1332436069986543E-2"/>
          <c:y val="7.560137457044673E-2"/>
          <c:w val="0.90444145356662176"/>
          <c:h val="0.628865979381443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план  на 2025 год</c:v>
                </c:pt>
              </c:strCache>
            </c:strRef>
          </c:tx>
          <c:spPr>
            <a:solidFill>
              <a:srgbClr val="FF99CC"/>
            </a:solidFill>
            <a:ln w="10839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576397886972989E-2"/>
                  <c:y val="-3.1427298002843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C08-431C-8719-12E26AE4182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856772650254162E-2"/>
                  <c:y val="-5.2398497357641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C08-431C-8719-12E26AE4182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3655437057709556E-2"/>
                  <c:y val="-3.1509646199885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C08-431C-8719-12E26AE4182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1678">
                <a:noFill/>
              </a:ln>
            </c:spPr>
            <c:txPr>
              <a:bodyPr/>
              <a:lstStyle/>
              <a:p>
                <a:pPr>
                  <a:defRPr sz="96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Лист1!$D$2:$D$4</c:f>
              <c:strCache>
                <c:ptCount val="3"/>
                <c:pt idx="0">
                  <c:v>Пенсионное обеспечение</c:v>
                </c:pt>
                <c:pt idx="1">
                  <c:v>Социальное обеспечение населения</c:v>
                </c:pt>
                <c:pt idx="2">
                  <c:v>Охрана семьи и детства</c:v>
                </c:pt>
              </c:strCache>
            </c:strRef>
          </c:cat>
          <c:val>
            <c:numRef>
              <c:f>Лист1!$A$2:$A$4</c:f>
              <c:numCache>
                <c:formatCode>0.0</c:formatCode>
                <c:ptCount val="3"/>
                <c:pt idx="0">
                  <c:v>3500</c:v>
                </c:pt>
                <c:pt idx="1">
                  <c:v>23158.799999999999</c:v>
                </c:pt>
                <c:pt idx="2">
                  <c:v>5075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C08-431C-8719-12E26AE41829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кассовое исполнение за 2025 год</c:v>
                </c:pt>
              </c:strCache>
            </c:strRef>
          </c:tx>
          <c:spPr>
            <a:solidFill>
              <a:srgbClr val="00FF00"/>
            </a:solidFill>
            <a:ln w="10839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786570982424665E-2"/>
                  <c:y val="-6.0322813421907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C08-431C-8719-12E26AE4182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8896438746304978E-2"/>
                  <c:y val="-4.897771993634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C08-431C-8719-12E26AE4182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5044519751486766E-2"/>
                  <c:y val="-3.1810386909183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C08-431C-8719-12E26AE4182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1678">
                <a:noFill/>
              </a:ln>
            </c:spPr>
            <c:txPr>
              <a:bodyPr/>
              <a:lstStyle/>
              <a:p>
                <a:pPr>
                  <a:defRPr sz="96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Лист1!$D$2:$D$4</c:f>
              <c:strCache>
                <c:ptCount val="3"/>
                <c:pt idx="0">
                  <c:v>Пенсионное обеспечение</c:v>
                </c:pt>
                <c:pt idx="1">
                  <c:v>Социальное обеспечение населения</c:v>
                </c:pt>
                <c:pt idx="2">
                  <c:v>Охрана семьи и детства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3405.9</c:v>
                </c:pt>
                <c:pt idx="1">
                  <c:v>23962</c:v>
                </c:pt>
                <c:pt idx="2">
                  <c:v>4176.8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C08-431C-8719-12E26AE41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317184"/>
        <c:axId val="136347648"/>
        <c:axId val="0"/>
      </c:bar3DChart>
      <c:catAx>
        <c:axId val="136317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710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6347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347648"/>
        <c:scaling>
          <c:orientation val="minMax"/>
        </c:scaling>
        <c:delete val="0"/>
        <c:axPos val="l"/>
        <c:majorGridlines>
          <c:spPr>
            <a:ln w="2710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271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96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6317184"/>
        <c:crosses val="autoZero"/>
        <c:crossBetween val="between"/>
      </c:valAx>
      <c:spPr>
        <a:noFill/>
        <a:ln w="21678">
          <a:noFill/>
        </a:ln>
      </c:spPr>
    </c:plotArea>
    <c:legend>
      <c:legendPos val="r"/>
      <c:layout>
        <c:manualLayout>
          <c:xMode val="edge"/>
          <c:yMode val="edge"/>
          <c:x val="0.50455447024818101"/>
          <c:y val="0.93251247037262075"/>
          <c:w val="0.41090684075882922"/>
          <c:h val="5.8896447306529119E-2"/>
        </c:manualLayout>
      </c:layout>
      <c:overlay val="0"/>
      <c:spPr>
        <a:solidFill>
          <a:srgbClr val="FFFFFF"/>
        </a:solidFill>
        <a:ln w="2710">
          <a:solidFill>
            <a:srgbClr val="000000"/>
          </a:solidFill>
          <a:prstDash val="solid"/>
        </a:ln>
      </c:spPr>
      <c:txPr>
        <a:bodyPr/>
        <a:lstStyle/>
        <a:p>
          <a:pPr>
            <a:defRPr sz="1097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683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659062851153691E-2"/>
          <c:y val="0.5129891693767713"/>
          <c:w val="0.5731832139201638"/>
          <c:h val="0.22722620266120777"/>
        </c:manualLayout>
      </c:layout>
      <c:pie3D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799499946503289"/>
          <c:y val="0.37236567731790488"/>
          <c:w val="0.57759463756445417"/>
          <c:h val="0.3752410803276055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8132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813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9E-41EF-BFBB-9D0B7CABA369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C9E-41EF-BFBB-9D0B7CABA369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813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C9E-41EF-BFBB-9D0B7CABA369}"/>
              </c:ext>
            </c:extLst>
          </c:dPt>
          <c:dLbls>
            <c:dLbl>
              <c:idx val="0"/>
              <c:layout>
                <c:manualLayout>
                  <c:x val="-0.17815701004048856"/>
                  <c:y val="-0.2235564953214630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22580512554834128"/>
                  <c:y val="0.1043041580511837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0046157340406187E-2"/>
                  <c:y val="-0.2017613550532754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416849717819647E-2"/>
                  <c:y val="-0.107542142619496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452947259565667"/>
                  <c:y val="0.1847457627118644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6.6184074457083769E-2"/>
                  <c:y val="0.4966101694915254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7.2388831437435368E-3"/>
                  <c:y val="0.3084745762711864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1.1375387797311272E-2"/>
                  <c:y val="0.1610169491525423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C9E-41EF-BFBB-9D0B7CABA369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6959669079627715"/>
                  <c:y val="6.271186440677965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C9E-41EF-BFBB-9D0B7CABA369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2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Лист1!$C$1:$D$3</c:f>
              <c:multiLvlStrCache>
                <c:ptCount val="3"/>
                <c:lvl>
                  <c:pt idx="0">
                    <c:v>Пенсионное обнспечение</c:v>
                  </c:pt>
                  <c:pt idx="1">
                    <c:v>Социальное обеспечение населения</c:v>
                  </c:pt>
                  <c:pt idx="2">
                    <c:v>Охрана семьи и детства</c:v>
                  </c:pt>
                </c:lvl>
                <c:lvl>
                  <c:pt idx="0">
                    <c:v>1001</c:v>
                  </c:pt>
                  <c:pt idx="1">
                    <c:v>1003</c:v>
                  </c:pt>
                  <c:pt idx="2">
                    <c:v>1004</c:v>
                  </c:pt>
                </c:lvl>
              </c:multiLvlStrCache>
            </c:multiLvlStrRef>
          </c:cat>
          <c:val>
            <c:numRef>
              <c:f>Лист1!$A$1:$A$3</c:f>
              <c:numCache>
                <c:formatCode>0.00</c:formatCode>
                <c:ptCount val="3"/>
                <c:pt idx="0">
                  <c:v>3405.9</c:v>
                </c:pt>
                <c:pt idx="1">
                  <c:v>23962</c:v>
                </c:pt>
                <c:pt idx="2">
                  <c:v>4176.8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C9E-41EF-BFBB-9D0B7CABA369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26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6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997952917093142"/>
          <c:y val="0.49334698055271237"/>
          <c:w val="0.5731832139201638"/>
          <c:h val="0.22722620266120777"/>
        </c:manualLayout>
      </c:layout>
      <c:pie3D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  <c:spPr>
        <a:noFill/>
        <a:ln w="13279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23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437435367114785"/>
          <c:y val="0.10847457627118644"/>
          <c:w val="0.41054808686659772"/>
          <c:h val="0.67288135593220344"/>
        </c:manualLayout>
      </c:layout>
      <c:doughnutChart>
        <c:varyColors val="1"/>
        <c:ser>
          <c:idx val="0"/>
          <c:order val="0"/>
          <c:tx>
            <c:strRef>
              <c:f>Лист1!$B$1:$D$1</c:f>
              <c:strCache>
                <c:ptCount val="3"/>
                <c:pt idx="0">
                  <c:v>2023 (факт)</c:v>
                </c:pt>
                <c:pt idx="1">
                  <c:v>2024 (факт)</c:v>
                </c:pt>
                <c:pt idx="2">
                  <c:v>2025 (факт)</c:v>
                </c:pt>
              </c:strCache>
            </c:strRef>
          </c:tx>
          <c:spPr>
            <a:solidFill>
              <a:srgbClr val="FFFF99"/>
            </a:solidFill>
            <a:ln w="6093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00FF00"/>
              </a:solidFill>
              <a:ln w="6093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811-4EC5-BAAC-9622223BB66B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811-4EC5-BAAC-9622223BB66B}"/>
              </c:ext>
            </c:extLst>
          </c:dPt>
          <c:dPt>
            <c:idx val="2"/>
            <c:bubble3D val="0"/>
            <c:spPr>
              <a:solidFill>
                <a:srgbClr val="00CCFF"/>
              </a:solidFill>
              <a:ln w="6093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811-4EC5-BAAC-9622223BB66B}"/>
              </c:ext>
            </c:extLst>
          </c:dPt>
          <c:dLbls>
            <c:spPr>
              <a:noFill/>
              <a:ln w="12189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Лист1!$B$1:$D$1</c:f>
              <c:strCache>
                <c:ptCount val="3"/>
                <c:pt idx="0">
                  <c:v>2023 (факт)</c:v>
                </c:pt>
                <c:pt idx="1">
                  <c:v>2024 (факт)</c:v>
                </c:pt>
                <c:pt idx="2">
                  <c:v>2025 (факт)</c:v>
                </c:pt>
              </c:strCache>
            </c:strRef>
          </c:cat>
          <c:val>
            <c:numRef>
              <c:f>Лист1!$B$5:$D$5</c:f>
              <c:numCache>
                <c:formatCode>0.0</c:formatCode>
                <c:ptCount val="3"/>
                <c:pt idx="0">
                  <c:v>813576.6</c:v>
                </c:pt>
                <c:pt idx="1">
                  <c:v>1329581.8999999999</c:v>
                </c:pt>
                <c:pt idx="2">
                  <c:v>1067260.3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811-4EC5-BAAC-9622223BB6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6">
          <a:noFill/>
        </a:ln>
      </c:spPr>
    </c:plotArea>
    <c:legend>
      <c:legendPos val="r"/>
      <c:layout>
        <c:manualLayout>
          <c:xMode val="edge"/>
          <c:yMode val="edge"/>
          <c:x val="0.15615296371706397"/>
          <c:y val="0.89322050046235324"/>
          <c:w val="0.71458128374685426"/>
          <c:h val="9.4915235239723117E-2"/>
        </c:manualLayout>
      </c:layout>
      <c:overlay val="0"/>
      <c:spPr>
        <a:solidFill>
          <a:srgbClr val="FFFFFF"/>
        </a:solidFill>
        <a:ln w="1523">
          <a:solidFill>
            <a:srgbClr val="000000"/>
          </a:solidFill>
          <a:prstDash val="solid"/>
        </a:ln>
      </c:spPr>
      <c:txPr>
        <a:bodyPr/>
        <a:lstStyle/>
        <a:p>
          <a:pPr>
            <a:defRPr sz="70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0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270111479644026"/>
          <c:y val="0.33831832434285886"/>
          <c:w val="0.57759463756445417"/>
          <c:h val="0.3752410803276055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8132">
              <a:solidFill>
                <a:srgbClr val="000000"/>
              </a:solidFill>
              <a:prstDash val="solid"/>
            </a:ln>
          </c:spPr>
          <c:explosion val="6"/>
          <c:dPt>
            <c:idx val="0"/>
            <c:bubble3D val="0"/>
            <c:spPr>
              <a:solidFill>
                <a:srgbClr val="9999FF"/>
              </a:solidFill>
              <a:ln w="8132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588-43FD-9A2C-E23D90315B4C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4588-43FD-9A2C-E23D90315B4C}"/>
              </c:ext>
            </c:extLst>
          </c:dPt>
          <c:dLbls>
            <c:dLbl>
              <c:idx val="0"/>
              <c:layout>
                <c:manualLayout>
                  <c:x val="6.4999633969850382E-2"/>
                  <c:y val="0.1418705275752734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3760124487792424"/>
                  <c:y val="-1.841681859489633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7700765542025776"/>
                  <c:y val="2.40931348131495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416849717819647E-2"/>
                  <c:y val="-0.107542142619496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Mode val="edge"/>
                  <c:yMode val="edge"/>
                  <c:x val="0.452947259565667"/>
                  <c:y val="0.1847457627118644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6.6184074457083769E-2"/>
                  <c:y val="0.4966101694915254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7.2388831437435368E-3"/>
                  <c:y val="0.3084745762711864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1.1375387797311272E-2"/>
                  <c:y val="0.1610169491525423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588-43FD-9A2C-E23D90315B4C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Mode val="edge"/>
                  <c:yMode val="edge"/>
                  <c:x val="0.16959669079627715"/>
                  <c:y val="6.271186440677965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588-43FD-9A2C-E23D90315B4C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2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Лист1!$C$1:$D$2</c:f>
              <c:multiLvlStrCache>
                <c:ptCount val="2"/>
                <c:lvl>
                  <c:pt idx="0">
                    <c:v>Массовый спорт</c:v>
                  </c:pt>
                  <c:pt idx="1">
                    <c:v>Другие вопросы в области физической культуры и спорта</c:v>
                  </c:pt>
                </c:lvl>
                <c:lvl>
                  <c:pt idx="0">
                    <c:v>1102</c:v>
                  </c:pt>
                  <c:pt idx="1">
                    <c:v>1105</c:v>
                  </c:pt>
                </c:lvl>
              </c:multiLvlStrCache>
            </c:multiLvlStrRef>
          </c:cat>
          <c:val>
            <c:numRef>
              <c:f>Лист1!$A$1:$A$2</c:f>
              <c:numCache>
                <c:formatCode>0.00</c:formatCode>
                <c:ptCount val="2"/>
                <c:pt idx="0">
                  <c:v>7612.1</c:v>
                </c:pt>
                <c:pt idx="1">
                  <c:v>1000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588-43FD-9A2C-E23D90315B4C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1626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6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99347116430903E-2"/>
          <c:y val="4.0636042402826852E-2"/>
          <c:w val="0.85201305767138191"/>
          <c:h val="0.92226148409893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Лист1!$B$4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FFFF00"/>
            </a:solidFill>
            <a:ln w="1184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3681">
                <a:noFill/>
              </a:ln>
            </c:spPr>
            <c:txPr>
              <a:bodyPr/>
              <a:lstStyle/>
              <a:p>
                <a:pPr>
                  <a:defRPr sz="954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Лист1!$A$5:$A$7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Лист1!$B$5:$B$7</c:f>
              <c:numCache>
                <c:formatCode>General</c:formatCode>
                <c:ptCount val="3"/>
                <c:pt idx="0">
                  <c:v>44753.5</c:v>
                </c:pt>
                <c:pt idx="1">
                  <c:v>58048.5</c:v>
                </c:pt>
                <c:pt idx="2">
                  <c:v>55267.09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66-4D1D-85CE-AE6515529479}"/>
            </c:ext>
          </c:extLst>
        </c:ser>
        <c:ser>
          <c:idx val="1"/>
          <c:order val="1"/>
          <c:tx>
            <c:strRef>
              <c:f>Лист1!$C$4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993366"/>
            </a:solidFill>
            <a:ln w="1184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0331861527997185E-2"/>
                  <c:y val="-6.72139043629514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566-4D1D-85CE-AE651552947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3681">
                <a:noFill/>
              </a:ln>
            </c:spPr>
            <c:txPr>
              <a:bodyPr/>
              <a:lstStyle/>
              <a:p>
                <a:pPr>
                  <a:defRPr sz="954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Лист1!$A$5:$A$7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Лист1!$C$5:$C$7</c:f>
              <c:numCache>
                <c:formatCode>General</c:formatCode>
                <c:ptCount val="3"/>
                <c:pt idx="0">
                  <c:v>418.9</c:v>
                </c:pt>
                <c:pt idx="1">
                  <c:v>-12363.2</c:v>
                </c:pt>
                <c:pt idx="2">
                  <c:v>26477.11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566-4D1D-85CE-AE6515529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6637056"/>
        <c:axId val="136712576"/>
      </c:barChart>
      <c:catAx>
        <c:axId val="136637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6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514" b="1" i="1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6712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712576"/>
        <c:scaling>
          <c:orientation val="minMax"/>
        </c:scaling>
        <c:delete val="0"/>
        <c:axPos val="l"/>
        <c:majorGridlines>
          <c:spPr>
            <a:ln w="2960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296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4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36637056"/>
        <c:crosses val="autoZero"/>
        <c:crossBetween val="between"/>
      </c:valAx>
      <c:spPr>
        <a:noFill/>
        <a:ln w="25385">
          <a:noFill/>
        </a:ln>
      </c:spPr>
    </c:plotArea>
    <c:legend>
      <c:legendPos val="r"/>
      <c:layout>
        <c:manualLayout>
          <c:xMode val="edge"/>
          <c:yMode val="edge"/>
          <c:x val="0.93688794151606192"/>
          <c:y val="0.46113065088875277"/>
          <c:w val="5.8759574539763659E-2"/>
          <c:h val="7.9505346461673343E-2"/>
        </c:manualLayout>
      </c:layout>
      <c:overlay val="0"/>
      <c:spPr>
        <a:solidFill>
          <a:srgbClr val="FFFFFF"/>
        </a:solidFill>
        <a:ln w="2960">
          <a:solidFill>
            <a:srgbClr val="000000"/>
          </a:solidFill>
          <a:prstDash val="solid"/>
        </a:ln>
      </c:spPr>
      <c:txPr>
        <a:bodyPr/>
        <a:lstStyle/>
        <a:p>
          <a:pPr>
            <a:defRPr sz="876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54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241985522233718E-2"/>
          <c:y val="8.8135593220338981E-2"/>
          <c:w val="0.78800413650465362"/>
          <c:h val="0.64237288135593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назначено</c:v>
                </c:pt>
              </c:strCache>
            </c:strRef>
          </c:tx>
          <c:spPr>
            <a:solidFill>
              <a:srgbClr val="9999FF"/>
            </a:solidFill>
            <a:ln w="921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7"/>
              <c:layout>
                <c:manualLayout>
                  <c:x val="-1.7901097703768407E-3"/>
                  <c:y val="-4.19623532192257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376-4B51-8CB0-E496CC57E83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18422">
                <a:noFill/>
              </a:ln>
            </c:spPr>
            <c:txPr>
              <a:bodyPr rot="-5400000" vert="horz"/>
              <a:lstStyle/>
              <a:p>
                <a:pPr algn="ctr">
                  <a:defRPr sz="87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Лист1!$A$3:$A$14</c:f>
              <c:strCache>
                <c:ptCount val="12"/>
                <c:pt idx="0">
                  <c:v>Налог на доходы физических лиц</c:v>
                </c:pt>
                <c:pt idx="1">
                  <c:v>Налоги на товары (работы, услуги), реализуемые на территории Российской Федерации</c:v>
                </c:pt>
                <c:pt idx="2">
                  <c:v>Налоги на совокупный доход (единый налог на вмененный доход, единый сельскохозяйственный налог, патентная система налогообложения)</c:v>
                </c:pt>
                <c:pt idx="3">
                  <c:v>Налоги на имущество (налог на имущество физических лиц, земельный налог)</c:v>
                </c:pt>
                <c:pt idx="4">
                  <c:v>Государственная пошлина</c:v>
                </c:pt>
                <c:pt idx="5">
                  <c:v>Задолженность и перерасчеты по отмененным налогам, сборам и иным обязательным платежам</c:v>
                </c:pt>
                <c:pt idx="6">
                  <c:v>Доходы от использования имущества</c:v>
                </c:pt>
                <c:pt idx="7">
                  <c:v>Доходы от продажи материальных и нематериальных активов</c:v>
                </c:pt>
                <c:pt idx="8">
                  <c:v>Платежи при пользовании природными ресурсами</c:v>
                </c:pt>
                <c:pt idx="9">
                  <c:v>Доходы от оказания платных услуг и компенсации затрат государства</c:v>
                </c:pt>
                <c:pt idx="10">
                  <c:v>Штрафы, санкции, возмещение ущерба</c:v>
                </c:pt>
                <c:pt idx="11">
                  <c:v>Прочие доходы</c:v>
                </c:pt>
              </c:strCache>
            </c:strRef>
          </c:cat>
          <c:val>
            <c:numRef>
              <c:f>Лист1!$B$3:$B$14</c:f>
              <c:numCache>
                <c:formatCode>0.0</c:formatCode>
                <c:ptCount val="12"/>
                <c:pt idx="0">
                  <c:v>162205</c:v>
                </c:pt>
                <c:pt idx="1">
                  <c:v>16966.400000000001</c:v>
                </c:pt>
                <c:pt idx="2">
                  <c:v>14695</c:v>
                </c:pt>
                <c:pt idx="3">
                  <c:v>18700</c:v>
                </c:pt>
                <c:pt idx="4">
                  <c:v>5047</c:v>
                </c:pt>
                <c:pt idx="5">
                  <c:v>0</c:v>
                </c:pt>
                <c:pt idx="6">
                  <c:v>6656.7</c:v>
                </c:pt>
                <c:pt idx="7">
                  <c:v>1223.7</c:v>
                </c:pt>
                <c:pt idx="8">
                  <c:v>113.9</c:v>
                </c:pt>
                <c:pt idx="9">
                  <c:v>257.39999999999998</c:v>
                </c:pt>
                <c:pt idx="10">
                  <c:v>797.6</c:v>
                </c:pt>
                <c:pt idx="11">
                  <c:v>225.5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376-4B51-8CB0-E496CC57E83E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rgbClr val="993366"/>
            </a:solidFill>
            <a:ln w="9211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18422">
                <a:noFill/>
              </a:ln>
            </c:spPr>
            <c:txPr>
              <a:bodyPr rot="-5400000" vert="horz"/>
              <a:lstStyle/>
              <a:p>
                <a:pPr algn="ctr">
                  <a:defRPr sz="87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Лист1!$A$3:$A$14</c:f>
              <c:strCache>
                <c:ptCount val="12"/>
                <c:pt idx="0">
                  <c:v>Налог на доходы физических лиц</c:v>
                </c:pt>
                <c:pt idx="1">
                  <c:v>Налоги на товары (работы, услуги), реализуемые на территории Российской Федерации</c:v>
                </c:pt>
                <c:pt idx="2">
                  <c:v>Налоги на совокупный доход (единый налог на вмененный доход, единый сельскохозяйственный налог, патентная система налогообложения)</c:v>
                </c:pt>
                <c:pt idx="3">
                  <c:v>Налоги на имущество (налог на имущество физических лиц, земельный налог)</c:v>
                </c:pt>
                <c:pt idx="4">
                  <c:v>Государственная пошлина</c:v>
                </c:pt>
                <c:pt idx="5">
                  <c:v>Задолженность и перерасчеты по отмененным налогам, сборам и иным обязательным платежам</c:v>
                </c:pt>
                <c:pt idx="6">
                  <c:v>Доходы от использования имущества</c:v>
                </c:pt>
                <c:pt idx="7">
                  <c:v>Доходы от продажи материальных и нематериальных активов</c:v>
                </c:pt>
                <c:pt idx="8">
                  <c:v>Платежи при пользовании природными ресурсами</c:v>
                </c:pt>
                <c:pt idx="9">
                  <c:v>Доходы от оказания платных услуг и компенсации затрат государства</c:v>
                </c:pt>
                <c:pt idx="10">
                  <c:v>Штрафы, санкции, возмещение ущерба</c:v>
                </c:pt>
                <c:pt idx="11">
                  <c:v>Прочие доходы</c:v>
                </c:pt>
              </c:strCache>
            </c:strRef>
          </c:cat>
          <c:val>
            <c:numRef>
              <c:f>Лист1!$C$3:$C$14</c:f>
              <c:numCache>
                <c:formatCode>0.0</c:formatCode>
                <c:ptCount val="12"/>
                <c:pt idx="0">
                  <c:v>164938.6</c:v>
                </c:pt>
                <c:pt idx="1">
                  <c:v>17202.8</c:v>
                </c:pt>
                <c:pt idx="2">
                  <c:v>15644.2</c:v>
                </c:pt>
                <c:pt idx="3">
                  <c:v>20256.400000000001</c:v>
                </c:pt>
                <c:pt idx="4" formatCode="General">
                  <c:v>5643.1</c:v>
                </c:pt>
                <c:pt idx="5" formatCode="General">
                  <c:v>0</c:v>
                </c:pt>
                <c:pt idx="6" formatCode="General">
                  <c:v>10930</c:v>
                </c:pt>
                <c:pt idx="7">
                  <c:v>1382.6</c:v>
                </c:pt>
                <c:pt idx="8">
                  <c:v>89.6</c:v>
                </c:pt>
                <c:pt idx="9">
                  <c:v>480.6</c:v>
                </c:pt>
                <c:pt idx="10">
                  <c:v>1022.4</c:v>
                </c:pt>
                <c:pt idx="11">
                  <c:v>194.7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376-4B51-8CB0-E496CC57E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01088"/>
        <c:axId val="90223360"/>
      </c:barChart>
      <c:catAx>
        <c:axId val="9020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03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76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223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23360"/>
        <c:scaling>
          <c:orientation val="minMax"/>
          <c:min val="0"/>
        </c:scaling>
        <c:delete val="0"/>
        <c:axPos val="l"/>
        <c:majorGridlines>
          <c:spPr>
            <a:ln w="2303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230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201088"/>
        <c:crosses val="autoZero"/>
        <c:crossBetween val="between"/>
      </c:valAx>
      <c:spPr>
        <a:solidFill>
          <a:srgbClr val="C0C0C0"/>
        </a:solidFill>
        <a:ln w="9211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45448420383176"/>
          <c:y val="0.75666344287988851"/>
          <c:w val="0.12926576124293188"/>
          <c:h val="9.6610243497751269E-2"/>
        </c:manualLayout>
      </c:layout>
      <c:overlay val="0"/>
      <c:spPr>
        <a:solidFill>
          <a:srgbClr val="FFFFFF"/>
        </a:solidFill>
        <a:ln w="2303">
          <a:solidFill>
            <a:srgbClr val="000000"/>
          </a:solidFill>
          <a:prstDash val="solid"/>
        </a:ln>
      </c:spPr>
      <c:txPr>
        <a:bodyPr/>
        <a:lstStyle/>
        <a:p>
          <a:pPr>
            <a:defRPr sz="101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8"/>
      <c:hPercent val="59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2916666666666671E-2"/>
          <c:y val="1.3559322033898305E-2"/>
          <c:w val="0.91562500000000002"/>
          <c:h val="0.8932203389830508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кассовое исполнение за 2023год</c:v>
                </c:pt>
              </c:strCache>
            </c:strRef>
          </c:tx>
          <c:spPr>
            <a:solidFill>
              <a:srgbClr val="0066CC"/>
            </a:solidFill>
            <a:ln w="1092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36054611445489E-4"/>
                  <c:y val="0.20904803342344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472-4208-992E-6F9044F6B15E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rgbClr val="CCFFFF"/>
              </a:solidFill>
              <a:ln w="21848">
                <a:noFill/>
              </a:ln>
            </c:spPr>
            <c:txPr>
              <a:bodyPr/>
              <a:lstStyle/>
              <a:p>
                <a:pPr>
                  <a:defRPr sz="1032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Лист1!$A$11</c:f>
              <c:numCache>
                <c:formatCode>0.0</c:formatCode>
                <c:ptCount val="1"/>
                <c:pt idx="0">
                  <c:v>813995.5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72-4208-992E-6F9044F6B15E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кассовое исполнение за 2024 год</c:v>
                </c:pt>
              </c:strCache>
            </c:strRef>
          </c:tx>
          <c:spPr>
            <a:solidFill>
              <a:srgbClr val="FF00FF"/>
            </a:solidFill>
            <a:ln w="1092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3885771803312025E-3"/>
                  <c:y val="0.180079209300048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472-4208-992E-6F9044F6B15E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rgbClr val="FFFFFF"/>
              </a:solidFill>
              <a:ln w="21848">
                <a:noFill/>
              </a:ln>
            </c:spPr>
            <c:txPr>
              <a:bodyPr/>
              <a:lstStyle/>
              <a:p>
                <a:pPr>
                  <a:defRPr sz="1032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Лист1!$B$11</c:f>
              <c:numCache>
                <c:formatCode>0.0</c:formatCode>
                <c:ptCount val="1"/>
                <c:pt idx="0">
                  <c:v>1317218.7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472-4208-992E-6F9044F6B15E}"/>
            </c:ext>
          </c:extLst>
        </c:ser>
        <c:ser>
          <c:idx val="2"/>
          <c:order val="2"/>
          <c:tx>
            <c:strRef>
              <c:f>Лист1!$C$1</c:f>
              <c:strCache>
                <c:ptCount val="1"/>
                <c:pt idx="0">
                  <c:v>кассовое исполнение за 2025 год</c:v>
                </c:pt>
              </c:strCache>
            </c:strRef>
          </c:tx>
          <c:spPr>
            <a:solidFill>
              <a:srgbClr val="FFFFCC"/>
            </a:solidFill>
            <a:ln w="10924">
              <a:solidFill>
                <a:srgbClr val="000000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FF99"/>
              </a:solidFill>
              <a:ln w="10924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472-4208-992E-6F9044F6B15E}"/>
              </c:ext>
            </c:extLst>
          </c:dPt>
          <c:dLbls>
            <c:dLbl>
              <c:idx val="0"/>
              <c:layout>
                <c:manualLayout>
                  <c:x val="1.2121542305441265E-2"/>
                  <c:y val="0.406732686299122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472-4208-992E-6F9044F6B15E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rgbClr val="FFCC00"/>
              </a:solidFill>
              <a:ln w="21848">
                <a:noFill/>
              </a:ln>
            </c:spPr>
            <c:txPr>
              <a:bodyPr/>
              <a:lstStyle/>
              <a:p>
                <a:pPr>
                  <a:defRPr sz="1032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Лист1!$C$11</c:f>
              <c:numCache>
                <c:formatCode>0.0</c:formatCode>
                <c:ptCount val="1"/>
                <c:pt idx="0">
                  <c:v>1093737.5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472-4208-992E-6F9044F6B1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"/>
        <c:axId val="93074560"/>
        <c:axId val="93076096"/>
        <c:axId val="0"/>
      </c:bar3DChart>
      <c:catAx>
        <c:axId val="93074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73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1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307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3076096"/>
        <c:scaling>
          <c:orientation val="minMax"/>
        </c:scaling>
        <c:delete val="0"/>
        <c:axPos val="l"/>
        <c:majorGridlines>
          <c:spPr>
            <a:ln w="2731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273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1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3074560"/>
        <c:crosses val="autoZero"/>
        <c:crossBetween val="between"/>
      </c:valAx>
      <c:spPr>
        <a:noFill/>
        <a:ln w="21848">
          <a:noFill/>
        </a:ln>
      </c:spPr>
    </c:plotArea>
    <c:legend>
      <c:legendPos val="r"/>
      <c:layout>
        <c:manualLayout>
          <c:xMode val="edge"/>
          <c:yMode val="edge"/>
          <c:x val="3.1250000000000002E-3"/>
          <c:y val="0.94237288135593222"/>
          <c:w val="0.99062499999999998"/>
          <c:h val="5.4237288135593219E-2"/>
        </c:manualLayout>
      </c:layout>
      <c:overlay val="0"/>
      <c:spPr>
        <a:solidFill>
          <a:srgbClr val="FFFFFF"/>
        </a:solidFill>
        <a:ln w="2731">
          <a:solidFill>
            <a:srgbClr val="000000"/>
          </a:solidFill>
          <a:prstDash val="solid"/>
        </a:ln>
      </c:spPr>
      <c:txPr>
        <a:bodyPr/>
        <a:lstStyle/>
        <a:p>
          <a:pPr>
            <a:defRPr sz="791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1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90"/>
      <c:rotY val="35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кассовое исполнение за 2023</c:v>
                </c:pt>
              </c:strCache>
            </c:strRef>
          </c:tx>
          <c:spPr>
            <a:solidFill>
              <a:srgbClr val="9999FF"/>
            </a:solidFill>
            <a:ln w="1354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0561237223378208E-3"/>
                  <c:y val="-3.3525074889322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74158148919083E-3"/>
                  <c:y val="-4.78931526825811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0561237223378208E-3"/>
                  <c:y val="-2.394648206380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187079074459403E-3"/>
                  <c:y val="-4.310366771484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5094728004909244E-3"/>
                  <c:y val="-2.8735967031539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5093539537229701E-3"/>
                  <c:y val="-3.5919723095703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-3.5919723095703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"/>
                  <c:y val="-3.1130426682942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3.3525074889322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3.0187079074459403E-3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1068467796750617E-16"/>
                  <c:y val="-3.3525074889322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991F-4E5A-90D0-12DF395629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Лист1!$D$2:$E$11</c:f>
              <c:multiLvlStrCache>
                <c:ptCount val="10"/>
                <c:lvl>
                  <c:pt idx="0">
                    <c:v>Общегосударственные вопросы</c:v>
                  </c:pt>
                  <c:pt idx="1">
                    <c:v>Национальная оборона</c:v>
                  </c:pt>
                  <c:pt idx="2">
                    <c:v>Национальная безопасность и правоохранительная деятельность</c:v>
                  </c:pt>
                  <c:pt idx="3">
                    <c:v>Национальная экономика</c:v>
                  </c:pt>
                  <c:pt idx="4">
                    <c:v>Жилищно-коммунальное хозяйство</c:v>
                  </c:pt>
                  <c:pt idx="5">
                    <c:v>Образование</c:v>
                  </c:pt>
                  <c:pt idx="6">
                    <c:v>Культура и кинематография</c:v>
                  </c:pt>
                  <c:pt idx="7">
                    <c:v>Социальная политика</c:v>
                  </c:pt>
                  <c:pt idx="8">
                    <c:v>Физическая культура и спорт</c:v>
                  </c:pt>
                  <c:pt idx="9">
                    <c:v>Спедства массовой информации</c:v>
                  </c:pt>
                </c:lvl>
                <c:lvl>
                  <c:pt idx="0">
                    <c:v>01 </c:v>
                  </c:pt>
                  <c:pt idx="1">
                    <c:v>02</c:v>
                  </c:pt>
                  <c:pt idx="2">
                    <c:v>03 </c:v>
                  </c:pt>
                  <c:pt idx="3">
                    <c:v>04 </c:v>
                  </c:pt>
                  <c:pt idx="4">
                    <c:v>05 </c:v>
                  </c:pt>
                  <c:pt idx="5">
                    <c:v>07 </c:v>
                  </c:pt>
                  <c:pt idx="6">
                    <c:v>08 </c:v>
                  </c:pt>
                  <c:pt idx="7">
                    <c:v>10 </c:v>
                  </c:pt>
                  <c:pt idx="8">
                    <c:v>11</c:v>
                  </c:pt>
                  <c:pt idx="9">
                    <c:v>12</c:v>
                  </c:pt>
                </c:lvl>
              </c:multiLvlStrCache>
            </c:multiLvlStrRef>
          </c:cat>
          <c:val>
            <c:numRef>
              <c:f>Лист1!$A$2:$A$11</c:f>
              <c:numCache>
                <c:formatCode>0.0</c:formatCode>
                <c:ptCount val="10"/>
                <c:pt idx="0">
                  <c:v>61304.2</c:v>
                </c:pt>
                <c:pt idx="1">
                  <c:v>272.39999999999998</c:v>
                </c:pt>
                <c:pt idx="2">
                  <c:v>7200.2</c:v>
                </c:pt>
                <c:pt idx="3">
                  <c:v>82335.8</c:v>
                </c:pt>
                <c:pt idx="4">
                  <c:v>262436.8</c:v>
                </c:pt>
                <c:pt idx="5">
                  <c:v>318565.8</c:v>
                </c:pt>
                <c:pt idx="6">
                  <c:v>60444.9</c:v>
                </c:pt>
                <c:pt idx="7">
                  <c:v>13059.7</c:v>
                </c:pt>
                <c:pt idx="8">
                  <c:v>6410.8</c:v>
                </c:pt>
                <c:pt idx="9">
                  <c:v>1964.9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991F-4E5A-90D0-12DF3956298D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кассовое исполнение за 2024</c:v>
                </c:pt>
              </c:strCache>
            </c:strRef>
          </c:tx>
          <c:spPr>
            <a:solidFill>
              <a:srgbClr val="993366"/>
            </a:solidFill>
            <a:ln w="1354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074831629783761E-2"/>
                  <c:y val="-5.2682260540364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187079074459403E-3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5467697686148506E-3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155183385742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49033985714697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3584185583506731E-2"/>
                  <c:y val="-4.99312434276805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-1.4367889238281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0187079074459403E-3"/>
                  <c:y val="-2.6341130270182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0187079074459403E-3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5093539537228593E-3"/>
                  <c:y val="-3.5919723095703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5093539537229701E-3"/>
                  <c:y val="-5.0287612333984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991F-4E5A-90D0-12DF395629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Лист1!$D$2:$E$11</c:f>
              <c:multiLvlStrCache>
                <c:ptCount val="10"/>
                <c:lvl>
                  <c:pt idx="0">
                    <c:v>Общегосударственные вопросы</c:v>
                  </c:pt>
                  <c:pt idx="1">
                    <c:v>Национальная оборона</c:v>
                  </c:pt>
                  <c:pt idx="2">
                    <c:v>Национальная безопасность и правоохранительная деятельность</c:v>
                  </c:pt>
                  <c:pt idx="3">
                    <c:v>Национальная экономика</c:v>
                  </c:pt>
                  <c:pt idx="4">
                    <c:v>Жилищно-коммунальное хозяйство</c:v>
                  </c:pt>
                  <c:pt idx="5">
                    <c:v>Образование</c:v>
                  </c:pt>
                  <c:pt idx="6">
                    <c:v>Культура и кинематография</c:v>
                  </c:pt>
                  <c:pt idx="7">
                    <c:v>Социальная политика</c:v>
                  </c:pt>
                  <c:pt idx="8">
                    <c:v>Физическая культура и спорт</c:v>
                  </c:pt>
                  <c:pt idx="9">
                    <c:v>Спедства массовой информации</c:v>
                  </c:pt>
                </c:lvl>
                <c:lvl>
                  <c:pt idx="0">
                    <c:v>01 </c:v>
                  </c:pt>
                  <c:pt idx="1">
                    <c:v>02</c:v>
                  </c:pt>
                  <c:pt idx="2">
                    <c:v>03 </c:v>
                  </c:pt>
                  <c:pt idx="3">
                    <c:v>04 </c:v>
                  </c:pt>
                  <c:pt idx="4">
                    <c:v>05 </c:v>
                  </c:pt>
                  <c:pt idx="5">
                    <c:v>07 </c:v>
                  </c:pt>
                  <c:pt idx="6">
                    <c:v>08 </c:v>
                  </c:pt>
                  <c:pt idx="7">
                    <c:v>10 </c:v>
                  </c:pt>
                  <c:pt idx="8">
                    <c:v>11</c:v>
                  </c:pt>
                  <c:pt idx="9">
                    <c:v>12</c:v>
                  </c:pt>
                </c:lvl>
              </c:multiLvlStrCache>
            </c:multiLvl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73414.3</c:v>
                </c:pt>
                <c:pt idx="1">
                  <c:v>375.1</c:v>
                </c:pt>
                <c:pt idx="2">
                  <c:v>10308.9</c:v>
                </c:pt>
                <c:pt idx="3">
                  <c:v>64148.7</c:v>
                </c:pt>
                <c:pt idx="4">
                  <c:v>723921.1</c:v>
                </c:pt>
                <c:pt idx="5">
                  <c:v>360622.3</c:v>
                </c:pt>
                <c:pt idx="6">
                  <c:v>65655.7</c:v>
                </c:pt>
                <c:pt idx="7">
                  <c:v>9685.9</c:v>
                </c:pt>
                <c:pt idx="8">
                  <c:v>7195.7</c:v>
                </c:pt>
                <c:pt idx="9">
                  <c:v>1891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991F-4E5A-90D0-12DF3956298D}"/>
            </c:ext>
          </c:extLst>
        </c:ser>
        <c:ser>
          <c:idx val="2"/>
          <c:order val="2"/>
          <c:tx>
            <c:strRef>
              <c:f>Лист1!$C$1</c:f>
              <c:strCache>
                <c:ptCount val="1"/>
                <c:pt idx="0">
                  <c:v>кассовое исполнение за 2025</c:v>
                </c:pt>
              </c:strCache>
            </c:strRef>
          </c:tx>
          <c:spPr>
            <a:solidFill>
              <a:srgbClr val="FFFFCC"/>
            </a:solidFill>
            <a:ln w="1354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3584185583506759E-2"/>
                  <c:y val="-4.0709019508463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280618611689104E-3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0561237223378208E-3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093539537229701E-3"/>
                  <c:y val="-4.0709019508463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185890606779305E-3"/>
                  <c:y val="0.123564978779080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3584185583506731E-2"/>
                  <c:y val="-1.2995397561569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5093539537229701E-3"/>
                  <c:y val="-1.6762537444661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5093539537229701E-3"/>
                  <c:y val="-2.6341130270182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2.8735778476562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3.0187079074459403E-3"/>
                  <c:y val="-3.5919723095703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991F-4E5A-90D0-12DF3956298D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7.5466509218468404E-3"/>
                  <c:y val="-4.310385626982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991F-4E5A-90D0-12DF3956298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Лист1!$D$2:$E$11</c:f>
              <c:multiLvlStrCache>
                <c:ptCount val="10"/>
                <c:lvl>
                  <c:pt idx="0">
                    <c:v>Общегосударственные вопросы</c:v>
                  </c:pt>
                  <c:pt idx="1">
                    <c:v>Национальная оборона</c:v>
                  </c:pt>
                  <c:pt idx="2">
                    <c:v>Национальная безопасность и правоохранительная деятельность</c:v>
                  </c:pt>
                  <c:pt idx="3">
                    <c:v>Национальная экономика</c:v>
                  </c:pt>
                  <c:pt idx="4">
                    <c:v>Жилищно-коммунальное хозяйство</c:v>
                  </c:pt>
                  <c:pt idx="5">
                    <c:v>Образование</c:v>
                  </c:pt>
                  <c:pt idx="6">
                    <c:v>Культура и кинематография</c:v>
                  </c:pt>
                  <c:pt idx="7">
                    <c:v>Социальная политика</c:v>
                  </c:pt>
                  <c:pt idx="8">
                    <c:v>Физическая культура и спорт</c:v>
                  </c:pt>
                  <c:pt idx="9">
                    <c:v>Спедства массовой информации</c:v>
                  </c:pt>
                </c:lvl>
                <c:lvl>
                  <c:pt idx="0">
                    <c:v>01 </c:v>
                  </c:pt>
                  <c:pt idx="1">
                    <c:v>02</c:v>
                  </c:pt>
                  <c:pt idx="2">
                    <c:v>03 </c:v>
                  </c:pt>
                  <c:pt idx="3">
                    <c:v>04 </c:v>
                  </c:pt>
                  <c:pt idx="4">
                    <c:v>05 </c:v>
                  </c:pt>
                  <c:pt idx="5">
                    <c:v>07 </c:v>
                  </c:pt>
                  <c:pt idx="6">
                    <c:v>08 </c:v>
                  </c:pt>
                  <c:pt idx="7">
                    <c:v>10 </c:v>
                  </c:pt>
                  <c:pt idx="8">
                    <c:v>11</c:v>
                  </c:pt>
                  <c:pt idx="9">
                    <c:v>12</c:v>
                  </c:pt>
                </c:lvl>
              </c:multiLvlStrCache>
            </c:multiLvl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79400.100000000006</c:v>
                </c:pt>
                <c:pt idx="1">
                  <c:v>440.4</c:v>
                </c:pt>
                <c:pt idx="2">
                  <c:v>14518</c:v>
                </c:pt>
                <c:pt idx="3">
                  <c:v>116137.1</c:v>
                </c:pt>
                <c:pt idx="4">
                  <c:v>214230.9</c:v>
                </c:pt>
                <c:pt idx="5">
                  <c:v>551106.30000000005</c:v>
                </c:pt>
                <c:pt idx="6">
                  <c:v>75603.399999999994</c:v>
                </c:pt>
                <c:pt idx="7">
                  <c:v>31544.7</c:v>
                </c:pt>
                <c:pt idx="8">
                  <c:v>8612.1</c:v>
                </c:pt>
                <c:pt idx="9">
                  <c:v>2144.5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991F-4E5A-90D0-12DF395629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3549696"/>
        <c:axId val="93551232"/>
        <c:axId val="0"/>
      </c:bar3DChart>
      <c:catAx>
        <c:axId val="93549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387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907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3551232"/>
        <c:crosses val="autoZero"/>
        <c:auto val="1"/>
        <c:lblAlgn val="ctr"/>
        <c:lblOffset val="20"/>
        <c:tickLblSkip val="1"/>
        <c:tickMarkSkip val="1"/>
        <c:noMultiLvlLbl val="0"/>
      </c:catAx>
      <c:valAx>
        <c:axId val="93551232"/>
        <c:scaling>
          <c:orientation val="minMax"/>
        </c:scaling>
        <c:delete val="0"/>
        <c:axPos val="l"/>
        <c:majorGridlines>
          <c:spPr>
            <a:ln w="3387">
              <a:solidFill>
                <a:srgbClr val="000000"/>
              </a:solidFill>
              <a:prstDash val="solid"/>
            </a:ln>
          </c:spPr>
        </c:majorGridlines>
        <c:numFmt formatCode="0.0" sourceLinked="1"/>
        <c:majorTickMark val="out"/>
        <c:minorTickMark val="none"/>
        <c:tickLblPos val="nextTo"/>
        <c:spPr>
          <a:ln w="338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7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3549696"/>
        <c:crosses val="autoZero"/>
        <c:crossBetween val="between"/>
      </c:valAx>
      <c:spPr>
        <a:noFill/>
        <a:ln w="27093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7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8424756384759053"/>
          <c:y val="0.39091175887193169"/>
          <c:w val="0.477239985948611"/>
          <c:h val="0.31140080182338498"/>
        </c:manualLayout>
      </c:layout>
      <c:pie3DChart>
        <c:varyColors val="1"/>
        <c:ser>
          <c:idx val="1"/>
          <c:order val="0"/>
          <c:spPr>
            <a:solidFill>
              <a:srgbClr val="993366"/>
            </a:solidFill>
            <a:ln w="10716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C2-43F1-97CA-6709ED506D6A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FC2-43F1-97CA-6709ED506D6A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FC2-43F1-97CA-6709ED506D6A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FC2-43F1-97CA-6709ED506D6A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0FC2-43F1-97CA-6709ED506D6A}"/>
              </c:ext>
            </c:extLst>
          </c:dPt>
          <c:dPt>
            <c:idx val="5"/>
            <c:bubble3D val="0"/>
            <c:spPr>
              <a:solidFill>
                <a:srgbClr val="FF8080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0FC2-43F1-97CA-6709ED506D6A}"/>
              </c:ext>
            </c:extLst>
          </c:dPt>
          <c:dPt>
            <c:idx val="6"/>
            <c:bubble3D val="0"/>
            <c:spPr>
              <a:solidFill>
                <a:srgbClr val="0066CC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0FC2-43F1-97CA-6709ED506D6A}"/>
              </c:ext>
            </c:extLst>
          </c:dPt>
          <c:dPt>
            <c:idx val="7"/>
            <c:bubble3D val="0"/>
            <c:spPr>
              <a:solidFill>
                <a:srgbClr val="CCCCFF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0FC2-43F1-97CA-6709ED506D6A}"/>
              </c:ext>
            </c:extLst>
          </c:dPt>
          <c:dPt>
            <c:idx val="8"/>
            <c:bubble3D val="0"/>
            <c:spPr>
              <a:solidFill>
                <a:srgbClr val="000080"/>
              </a:solidFill>
              <a:ln w="10716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0FC2-43F1-97CA-6709ED506D6A}"/>
              </c:ext>
            </c:extLst>
          </c:dPt>
          <c:dLbls>
            <c:dLbl>
              <c:idx val="0"/>
              <c:layout>
                <c:manualLayout>
                  <c:x val="7.776901840287484E-2"/>
                  <c:y val="-0.30031250023043021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1427746918525987E-2"/>
                  <c:y val="-0.2331601604236671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12355345226589E-2"/>
                  <c:y val="-9.495826079390395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0925149841843898"/>
                  <c:y val="2.176109143544377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7772383094510408E-2"/>
                  <c:y val="8.838639127122999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21831832218202527"/>
                  <c:y val="4.827217899966006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9799592260195542"/>
                  <c:y val="-5.02665985330628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0.26856646331660866"/>
                  <c:y val="-0.1952027748958639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0.2320519563492017"/>
                  <c:y val="-0.3031792363579786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0FC2-43F1-97CA-6709ED506D6A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3084478712574628E-3"/>
                  <c:y val="-0.2167649589760492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0FC2-43F1-97CA-6709ED506D6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Лист1!$D$1:$D$10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Лист1!$A$1:$A$10</c:f>
              <c:numCache>
                <c:formatCode>0.0</c:formatCode>
                <c:ptCount val="10"/>
                <c:pt idx="0">
                  <c:v>79400.100000000006</c:v>
                </c:pt>
                <c:pt idx="1">
                  <c:v>440.4</c:v>
                </c:pt>
                <c:pt idx="2">
                  <c:v>14518</c:v>
                </c:pt>
                <c:pt idx="3">
                  <c:v>116137.1</c:v>
                </c:pt>
                <c:pt idx="4">
                  <c:v>214230.9</c:v>
                </c:pt>
                <c:pt idx="5">
                  <c:v>551106.30000000005</c:v>
                </c:pt>
                <c:pt idx="6">
                  <c:v>75603.399999999994</c:v>
                </c:pt>
                <c:pt idx="7">
                  <c:v>31544.7</c:v>
                </c:pt>
                <c:pt idx="8">
                  <c:v>8612.1</c:v>
                </c:pt>
                <c:pt idx="9">
                  <c:v>2144.5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0FC2-43F1-97CA-6709ED506D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143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13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976334873248523E-2"/>
          <c:y val="7.2653459822367511E-2"/>
          <c:w val="0.63332054473772459"/>
          <c:h val="0.8183686278241234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Средства областного бюджета</c:v>
                </c:pt>
              </c:strCache>
            </c:strRef>
          </c:tx>
          <c:spPr>
            <a:solidFill>
              <a:srgbClr val="65C390"/>
            </a:solidFill>
          </c:spPr>
          <c:invertIfNegative val="0"/>
          <c:dLbls>
            <c:dLbl>
              <c:idx val="0"/>
              <c:layout>
                <c:manualLayout>
                  <c:x val="9.1256905798345639E-2"/>
                  <c:y val="2.1171258749027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8D2-4CD9-9261-5BF0755306F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894536970639628E-2"/>
                  <c:y val="-7.9041462713293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8D2-4CD9-9261-5BF0755306F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0824756845199018"/>
                  <c:y val="-9.30893299437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8D2-4CD9-9261-5BF0755306F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890.1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8D2-4CD9-9261-5BF0755306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Средства местного бюджета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8153715243760797E-2"/>
                  <c:y val="6.8540178542253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8D2-4CD9-9261-5BF0755306F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867924528301886E-2"/>
                  <c:y val="-5.80972997107028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8D2-4CD9-9261-5BF0755306F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847274545252549E-2"/>
                  <c:y val="-2.6502774201559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8D2-4CD9-9261-5BF0755306F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77656.399999999994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8D2-4CD9-9261-5BF0755306F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Средства федерального бюджета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1391360555897833E-2"/>
                  <c:y val="-5.187332126495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98D2-4CD9-9261-5BF0755306F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853.6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8D2-4CD9-9261-5BF0755306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34150784"/>
        <c:axId val="133767552"/>
        <c:axId val="0"/>
      </c:bar3DChart>
      <c:catAx>
        <c:axId val="13415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33767552"/>
        <c:crosses val="autoZero"/>
        <c:auto val="1"/>
        <c:lblAlgn val="ctr"/>
        <c:lblOffset val="100"/>
        <c:noMultiLvlLbl val="0"/>
      </c:catAx>
      <c:valAx>
        <c:axId val="1337675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4150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325170940602563"/>
          <c:y val="4.4928627211355598E-2"/>
          <c:w val="0.23448859217662685"/>
          <c:h val="0.1156672951371416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856287425149701"/>
          <c:y val="0.38"/>
          <c:w val="0.46856287425149701"/>
          <c:h val="0.28833333333333333"/>
        </c:manualLayout>
      </c:layout>
      <c:pie3DChart>
        <c:varyColors val="0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  <c:spPr>
        <a:noFill/>
        <a:ln w="1998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46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4AF94F-0400-4F79-860E-87AF453661B1}" type="doc">
      <dgm:prSet loTypeId="urn:microsoft.com/office/officeart/2005/8/layout/b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F385C1-1F64-440F-8832-29D76768FB53}">
      <dgm:prSet phldrT="[Текст]" custT="1"/>
      <dgm:spPr/>
      <dgm:t>
        <a:bodyPr/>
        <a:lstStyle/>
        <a:p>
          <a:r>
            <a:rPr lang="ru-RU" sz="1100" baseline="0" dirty="0" smtClean="0">
              <a:solidFill>
                <a:schemeClr val="tx1"/>
              </a:solidFill>
            </a:rPr>
            <a:t>68611,6</a:t>
          </a:r>
          <a:endParaRPr lang="ru-RU" sz="1100" baseline="0" dirty="0">
            <a:solidFill>
              <a:schemeClr val="tx1"/>
            </a:solidFill>
          </a:endParaRPr>
        </a:p>
      </dgm:t>
    </dgm:pt>
    <dgm:pt modelId="{4EE75C3D-BFCB-42EC-8960-F8263149F0FD}" type="parTrans" cxnId="{F82FAB2D-A173-4F56-B2E2-07FD7E526710}">
      <dgm:prSet/>
      <dgm:spPr/>
      <dgm:t>
        <a:bodyPr/>
        <a:lstStyle/>
        <a:p>
          <a:endParaRPr lang="ru-RU"/>
        </a:p>
      </dgm:t>
    </dgm:pt>
    <dgm:pt modelId="{E48FAE6E-DD1E-47E4-B68F-9A73106DF466}" type="sibTrans" cxnId="{F82FAB2D-A173-4F56-B2E2-07FD7E526710}">
      <dgm:prSet/>
      <dgm:spPr/>
      <dgm:t>
        <a:bodyPr/>
        <a:lstStyle/>
        <a:p>
          <a:endParaRPr lang="ru-RU"/>
        </a:p>
      </dgm:t>
    </dgm:pt>
    <dgm:pt modelId="{C877EACD-A9B5-4A9A-A431-588E07FCF271}">
      <dgm:prSet phldrT="[Текст]"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8612,1</a:t>
          </a:r>
          <a:endParaRPr lang="ru-RU" sz="1100" baseline="0" dirty="0">
            <a:solidFill>
              <a:schemeClr val="tx2"/>
            </a:solidFill>
          </a:endParaRPr>
        </a:p>
      </dgm:t>
    </dgm:pt>
    <dgm:pt modelId="{074BC05B-282A-42CE-9BA1-AD613716272F}" type="parTrans" cxnId="{223652A7-7D59-4495-813F-47387B58C428}">
      <dgm:prSet/>
      <dgm:spPr/>
      <dgm:t>
        <a:bodyPr/>
        <a:lstStyle/>
        <a:p>
          <a:endParaRPr lang="ru-RU"/>
        </a:p>
      </dgm:t>
    </dgm:pt>
    <dgm:pt modelId="{0D3AC137-4DC5-4982-81E1-0BAE6E59982C}" type="sibTrans" cxnId="{223652A7-7D59-4495-813F-47387B58C428}">
      <dgm:prSet/>
      <dgm:spPr/>
      <dgm:t>
        <a:bodyPr/>
        <a:lstStyle/>
        <a:p>
          <a:endParaRPr lang="ru-RU"/>
        </a:p>
      </dgm:t>
    </dgm:pt>
    <dgm:pt modelId="{EAD304DF-0E74-4E16-A77F-45A70AB32333}">
      <dgm:prSet phldrT="[Текст]"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1636,5</a:t>
          </a:r>
          <a:endParaRPr lang="ru-RU" sz="1100" baseline="0" dirty="0">
            <a:solidFill>
              <a:schemeClr val="tx2"/>
            </a:solidFill>
          </a:endParaRPr>
        </a:p>
      </dgm:t>
    </dgm:pt>
    <dgm:pt modelId="{4F2E68DC-4365-4FED-8B15-827A0C17E92F}" type="parTrans" cxnId="{6015C0BC-2E78-49D9-AE18-1FC8FE69F47C}">
      <dgm:prSet/>
      <dgm:spPr/>
      <dgm:t>
        <a:bodyPr/>
        <a:lstStyle/>
        <a:p>
          <a:endParaRPr lang="ru-RU"/>
        </a:p>
      </dgm:t>
    </dgm:pt>
    <dgm:pt modelId="{5A6F29B3-E157-4BE3-80A9-2443B9937487}" type="sibTrans" cxnId="{6015C0BC-2E78-49D9-AE18-1FC8FE69F47C}">
      <dgm:prSet/>
      <dgm:spPr/>
      <dgm:t>
        <a:bodyPr/>
        <a:lstStyle/>
        <a:p>
          <a:endParaRPr lang="ru-RU"/>
        </a:p>
      </dgm:t>
    </dgm:pt>
    <dgm:pt modelId="{0063E160-7705-4B29-BC0C-6FEB01BFC705}">
      <dgm:prSet phldrT="[Текст]"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2667,5</a:t>
          </a:r>
          <a:endParaRPr lang="ru-RU" sz="1100" baseline="0" dirty="0">
            <a:solidFill>
              <a:schemeClr val="tx2"/>
            </a:solidFill>
          </a:endParaRPr>
        </a:p>
      </dgm:t>
    </dgm:pt>
    <dgm:pt modelId="{5AF37BBF-642C-43B0-8577-7949FE2C6ECC}" type="parTrans" cxnId="{DD60C9B9-03CA-46C4-8ED2-09CCA8A89A8B}">
      <dgm:prSet/>
      <dgm:spPr/>
      <dgm:t>
        <a:bodyPr/>
        <a:lstStyle/>
        <a:p>
          <a:endParaRPr lang="ru-RU"/>
        </a:p>
      </dgm:t>
    </dgm:pt>
    <dgm:pt modelId="{B27C2F30-7EA9-4CFF-91DD-E08C028F27D9}" type="sibTrans" cxnId="{DD60C9B9-03CA-46C4-8ED2-09CCA8A89A8B}">
      <dgm:prSet/>
      <dgm:spPr/>
      <dgm:t>
        <a:bodyPr/>
        <a:lstStyle/>
        <a:p>
          <a:endParaRPr lang="ru-RU"/>
        </a:p>
      </dgm:t>
    </dgm:pt>
    <dgm:pt modelId="{DC62DEBE-7058-4D2F-A370-E13844D50F61}">
      <dgm:prSet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82384,6</a:t>
          </a:r>
        </a:p>
      </dgm:t>
    </dgm:pt>
    <dgm:pt modelId="{E42D0007-6635-4B5A-8EF8-1578A7E5C7BD}" type="parTrans" cxnId="{3E6E5BD9-3160-4E73-99DE-A9E9C6F02F0B}">
      <dgm:prSet/>
      <dgm:spPr/>
      <dgm:t>
        <a:bodyPr/>
        <a:lstStyle/>
        <a:p>
          <a:endParaRPr lang="ru-RU"/>
        </a:p>
      </dgm:t>
    </dgm:pt>
    <dgm:pt modelId="{8D755BC2-8821-4409-83FF-1A7484429364}" type="sibTrans" cxnId="{3E6E5BD9-3160-4E73-99DE-A9E9C6F02F0B}">
      <dgm:prSet/>
      <dgm:spPr/>
      <dgm:t>
        <a:bodyPr/>
        <a:lstStyle/>
        <a:p>
          <a:endParaRPr lang="ru-RU"/>
        </a:p>
      </dgm:t>
    </dgm:pt>
    <dgm:pt modelId="{2AF645A6-CDC9-4CE0-AB82-9541C5EBD03B}">
      <dgm:prSet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5799,7</a:t>
          </a:r>
        </a:p>
      </dgm:t>
    </dgm:pt>
    <dgm:pt modelId="{27A21D70-E9F4-4D27-816E-04C8DB506571}" type="parTrans" cxnId="{4DEDBC6C-9063-4724-95FD-0C1420136639}">
      <dgm:prSet/>
      <dgm:spPr/>
      <dgm:t>
        <a:bodyPr/>
        <a:lstStyle/>
        <a:p>
          <a:endParaRPr lang="ru-RU"/>
        </a:p>
      </dgm:t>
    </dgm:pt>
    <dgm:pt modelId="{728AF457-5B6F-449B-96E6-71FE117DA412}" type="sibTrans" cxnId="{4DEDBC6C-9063-4724-95FD-0C1420136639}">
      <dgm:prSet/>
      <dgm:spPr/>
      <dgm:t>
        <a:bodyPr/>
        <a:lstStyle/>
        <a:p>
          <a:endParaRPr lang="ru-RU"/>
        </a:p>
      </dgm:t>
    </dgm:pt>
    <dgm:pt modelId="{5883D412-4812-4352-B4AA-B07B1A144E56}">
      <dgm:prSet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13864,5</a:t>
          </a:r>
        </a:p>
      </dgm:t>
    </dgm:pt>
    <dgm:pt modelId="{0890EEC0-0D37-4481-9A15-04F34E184A82}" type="parTrans" cxnId="{7B16EEB1-E748-4A72-99AC-8F00ED141390}">
      <dgm:prSet/>
      <dgm:spPr/>
      <dgm:t>
        <a:bodyPr/>
        <a:lstStyle/>
        <a:p>
          <a:endParaRPr lang="ru-RU"/>
        </a:p>
      </dgm:t>
    </dgm:pt>
    <dgm:pt modelId="{BE6F2ABC-4F42-4E26-9692-3647084FE741}" type="sibTrans" cxnId="{7B16EEB1-E748-4A72-99AC-8F00ED141390}">
      <dgm:prSet/>
      <dgm:spPr/>
      <dgm:t>
        <a:bodyPr/>
        <a:lstStyle/>
        <a:p>
          <a:endParaRPr lang="ru-RU"/>
        </a:p>
      </dgm:t>
    </dgm:pt>
    <dgm:pt modelId="{17621CE0-1A76-438A-8577-92DBC7EB05C7}">
      <dgm:prSet custT="1"/>
      <dgm:spPr/>
      <dgm:t>
        <a:bodyPr/>
        <a:lstStyle/>
        <a:p>
          <a:r>
            <a:rPr lang="ru-RU" sz="800" dirty="0" smtClean="0"/>
            <a:t>МП "Муниципальное управление на территории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на 2023-2028 года"</a:t>
          </a:r>
          <a:endParaRPr lang="ru-RU" sz="800" dirty="0"/>
        </a:p>
      </dgm:t>
    </dgm:pt>
    <dgm:pt modelId="{D839108B-131A-4902-A34A-AD57823EA608}" type="parTrans" cxnId="{FA8D10B8-E15D-4611-9DDB-F65A6F75D8BA}">
      <dgm:prSet/>
      <dgm:spPr/>
      <dgm:t>
        <a:bodyPr/>
        <a:lstStyle/>
        <a:p>
          <a:endParaRPr lang="ru-RU"/>
        </a:p>
      </dgm:t>
    </dgm:pt>
    <dgm:pt modelId="{9D6FFB1B-9291-4D53-9A0C-FBB06713144D}" type="sibTrans" cxnId="{FA8D10B8-E15D-4611-9DDB-F65A6F75D8BA}">
      <dgm:prSet/>
      <dgm:spPr/>
      <dgm:t>
        <a:bodyPr/>
        <a:lstStyle/>
        <a:p>
          <a:endParaRPr lang="ru-RU"/>
        </a:p>
      </dgm:t>
    </dgm:pt>
    <dgm:pt modelId="{3E770776-EEE2-47ED-9F07-FA2D4F1E6D66}">
      <dgm:prSet custT="1"/>
      <dgm:spPr/>
      <dgm:t>
        <a:bodyPr/>
        <a:lstStyle/>
        <a:p>
          <a:r>
            <a:rPr lang="ru-RU" sz="800" dirty="0" smtClean="0"/>
            <a:t>   МП "Обеспечение безопасности населения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на 2023-2028 годы"</a:t>
          </a:r>
          <a:endParaRPr lang="ru-RU" sz="800" dirty="0"/>
        </a:p>
      </dgm:t>
    </dgm:pt>
    <dgm:pt modelId="{07B6101A-49A9-4BA7-A33F-F4CC755E3657}" type="parTrans" cxnId="{3C85211F-BECB-4F20-A5FC-BFC767C18DE1}">
      <dgm:prSet/>
      <dgm:spPr/>
      <dgm:t>
        <a:bodyPr/>
        <a:lstStyle/>
        <a:p>
          <a:endParaRPr lang="ru-RU"/>
        </a:p>
      </dgm:t>
    </dgm:pt>
    <dgm:pt modelId="{8496BBFD-DB44-443F-8B2F-7AA29FE098FA}" type="sibTrans" cxnId="{3C85211F-BECB-4F20-A5FC-BFC767C18DE1}">
      <dgm:prSet/>
      <dgm:spPr/>
      <dgm:t>
        <a:bodyPr/>
        <a:lstStyle/>
        <a:p>
          <a:endParaRPr lang="ru-RU"/>
        </a:p>
      </dgm:t>
    </dgm:pt>
    <dgm:pt modelId="{2F9D28D0-170E-4495-90CA-896AD89DBC7A}">
      <dgm:prSet custT="1"/>
      <dgm:spPr/>
      <dgm:t>
        <a:bodyPr/>
        <a:lstStyle/>
        <a:p>
          <a:r>
            <a:rPr lang="ru-RU" sz="800" dirty="0" smtClean="0"/>
            <a:t>   МП "Развитие сферы транспорта и дорожного хозяйства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на 2023-2028 годы"</a:t>
          </a:r>
          <a:endParaRPr lang="ru-RU" sz="800" dirty="0"/>
        </a:p>
      </dgm:t>
    </dgm:pt>
    <dgm:pt modelId="{840A48A7-3C14-4384-8755-6015F9F264C4}" type="parTrans" cxnId="{3F41BF20-6C1C-429D-AAC4-AE35AACC1A1C}">
      <dgm:prSet/>
      <dgm:spPr/>
      <dgm:t>
        <a:bodyPr/>
        <a:lstStyle/>
        <a:p>
          <a:endParaRPr lang="ru-RU"/>
        </a:p>
      </dgm:t>
    </dgm:pt>
    <dgm:pt modelId="{B90EF684-EAB5-4A0C-B091-C021C01D1F39}" type="sibTrans" cxnId="{3F41BF20-6C1C-429D-AAC4-AE35AACC1A1C}">
      <dgm:prSet/>
      <dgm:spPr/>
      <dgm:t>
        <a:bodyPr/>
        <a:lstStyle/>
        <a:p>
          <a:endParaRPr lang="ru-RU"/>
        </a:p>
      </dgm:t>
    </dgm:pt>
    <dgm:pt modelId="{5E53D115-A28F-4F18-BC1C-392359CBF4C0}">
      <dgm:prSet custT="1"/>
      <dgm:spPr/>
      <dgm:t>
        <a:bodyPr/>
        <a:lstStyle/>
        <a:p>
          <a:r>
            <a:rPr lang="ru-RU" sz="800" dirty="0" smtClean="0"/>
            <a:t>МП "Молодежная политика в </a:t>
          </a:r>
          <a:r>
            <a:rPr lang="ru-RU" sz="800" dirty="0" err="1" smtClean="0"/>
            <a:t>Максатихинском</a:t>
          </a:r>
          <a:r>
            <a:rPr lang="ru-RU" sz="800" dirty="0" smtClean="0"/>
            <a:t> муниципальном округе на 2023-2028 годы"</a:t>
          </a:r>
          <a:endParaRPr lang="ru-RU" sz="800" dirty="0"/>
        </a:p>
      </dgm:t>
    </dgm:pt>
    <dgm:pt modelId="{8BD1B5C5-9A45-479D-9F86-99889D48E508}" type="parTrans" cxnId="{12880248-0A4A-4970-A836-DD0D72AECA0A}">
      <dgm:prSet/>
      <dgm:spPr/>
      <dgm:t>
        <a:bodyPr/>
        <a:lstStyle/>
        <a:p>
          <a:endParaRPr lang="ru-RU"/>
        </a:p>
      </dgm:t>
    </dgm:pt>
    <dgm:pt modelId="{DB170C38-C83C-4EB1-8725-3E58F40E503C}" type="sibTrans" cxnId="{12880248-0A4A-4970-A836-DD0D72AECA0A}">
      <dgm:prSet/>
      <dgm:spPr/>
      <dgm:t>
        <a:bodyPr/>
        <a:lstStyle/>
        <a:p>
          <a:endParaRPr lang="ru-RU"/>
        </a:p>
      </dgm:t>
    </dgm:pt>
    <dgm:pt modelId="{0CFE1356-F946-4B57-B5EE-ACE286F042DF}">
      <dgm:prSet custT="1"/>
      <dgm:spPr/>
      <dgm:t>
        <a:bodyPr/>
        <a:lstStyle/>
        <a:p>
          <a:r>
            <a:rPr lang="ru-RU" sz="800" dirty="0" smtClean="0"/>
            <a:t>   МП "Социальная поддержка и защита населения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на 2023-2028 годы"</a:t>
          </a:r>
          <a:endParaRPr lang="ru-RU" sz="800" dirty="0"/>
        </a:p>
      </dgm:t>
    </dgm:pt>
    <dgm:pt modelId="{1ACB272A-5B7C-4214-B930-2F27758EDEAD}" type="parTrans" cxnId="{4A72AF0E-C5A3-45C4-B65D-A5C37ABB1179}">
      <dgm:prSet/>
      <dgm:spPr/>
      <dgm:t>
        <a:bodyPr/>
        <a:lstStyle/>
        <a:p>
          <a:endParaRPr lang="ru-RU"/>
        </a:p>
      </dgm:t>
    </dgm:pt>
    <dgm:pt modelId="{3B46A0A7-62DB-4539-AF77-1C45EC61287A}" type="sibTrans" cxnId="{4A72AF0E-C5A3-45C4-B65D-A5C37ABB1179}">
      <dgm:prSet/>
      <dgm:spPr/>
      <dgm:t>
        <a:bodyPr/>
        <a:lstStyle/>
        <a:p>
          <a:endParaRPr lang="ru-RU"/>
        </a:p>
      </dgm:t>
    </dgm:pt>
    <dgm:pt modelId="{307DB666-9F90-4345-84FF-B30CD5CF586B}">
      <dgm:prSet custT="1"/>
      <dgm:spPr/>
      <dgm:t>
        <a:bodyPr/>
        <a:lstStyle/>
        <a:p>
          <a:r>
            <a:rPr lang="ru-RU" sz="800" dirty="0" smtClean="0"/>
            <a:t> МП "Развитие физической культуры и спорта на территории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в 2023-2028 годы"</a:t>
          </a:r>
          <a:endParaRPr lang="ru-RU" sz="800" dirty="0"/>
        </a:p>
      </dgm:t>
    </dgm:pt>
    <dgm:pt modelId="{B22C0D97-EA73-42AC-AF45-5665BBA47324}" type="parTrans" cxnId="{2FE0D4CD-C172-450A-B3C8-CC0B27827C25}">
      <dgm:prSet/>
      <dgm:spPr/>
      <dgm:t>
        <a:bodyPr/>
        <a:lstStyle/>
        <a:p>
          <a:endParaRPr lang="ru-RU"/>
        </a:p>
      </dgm:t>
    </dgm:pt>
    <dgm:pt modelId="{2154C619-52A5-474C-8A17-C40A7E353558}" type="sibTrans" cxnId="{2FE0D4CD-C172-450A-B3C8-CC0B27827C25}">
      <dgm:prSet/>
      <dgm:spPr/>
      <dgm:t>
        <a:bodyPr/>
        <a:lstStyle/>
        <a:p>
          <a:endParaRPr lang="ru-RU"/>
        </a:p>
      </dgm:t>
    </dgm:pt>
    <dgm:pt modelId="{73489BFC-870C-4C50-A44D-0C46F022C3AC}">
      <dgm:prSet custT="1"/>
      <dgm:spPr/>
      <dgm:t>
        <a:bodyPr/>
        <a:lstStyle/>
        <a:p>
          <a:r>
            <a:rPr lang="ru-RU" sz="800" dirty="0" smtClean="0"/>
            <a:t>    МП "Управление муниципальным имуществом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Тверской области в 2023-2028 годы"</a:t>
          </a:r>
          <a:endParaRPr lang="ru-RU" sz="800" dirty="0"/>
        </a:p>
      </dgm:t>
    </dgm:pt>
    <dgm:pt modelId="{6B2C664E-9655-466D-BB8E-36730727D2A9}" type="parTrans" cxnId="{9768F9C7-6442-4061-A2F6-64C2A2949EBF}">
      <dgm:prSet/>
      <dgm:spPr/>
      <dgm:t>
        <a:bodyPr/>
        <a:lstStyle/>
        <a:p>
          <a:endParaRPr lang="ru-RU"/>
        </a:p>
      </dgm:t>
    </dgm:pt>
    <dgm:pt modelId="{0A43EAD6-C2D9-4293-8880-17F4A99A95D8}" type="sibTrans" cxnId="{9768F9C7-6442-4061-A2F6-64C2A2949EBF}">
      <dgm:prSet/>
      <dgm:spPr/>
      <dgm:t>
        <a:bodyPr/>
        <a:lstStyle/>
        <a:p>
          <a:endParaRPr lang="ru-RU"/>
        </a:p>
      </dgm:t>
    </dgm:pt>
    <dgm:pt modelId="{E1070B86-B29C-43C4-9A2B-9435AB2B87D5}">
      <dgm:prSet custT="1"/>
      <dgm:spPr/>
      <dgm:t>
        <a:bodyPr/>
        <a:lstStyle/>
        <a:p>
          <a:r>
            <a:rPr lang="ru-RU" sz="800" dirty="0" smtClean="0"/>
            <a:t>  МП "Развитие отрасли культура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Тверской области на 2023-2028 годы"</a:t>
          </a:r>
          <a:endParaRPr lang="ru-RU" sz="800" dirty="0"/>
        </a:p>
      </dgm:t>
    </dgm:pt>
    <dgm:pt modelId="{A06412AB-33C0-4CBD-A1FA-07E7F1C1A296}" type="parTrans" cxnId="{E75651C0-C69E-4292-96FF-1FD552431E38}">
      <dgm:prSet/>
      <dgm:spPr/>
      <dgm:t>
        <a:bodyPr/>
        <a:lstStyle/>
        <a:p>
          <a:endParaRPr lang="ru-RU"/>
        </a:p>
      </dgm:t>
    </dgm:pt>
    <dgm:pt modelId="{B13FEBB5-8E07-481C-A427-D6CD73A4B033}" type="sibTrans" cxnId="{E75651C0-C69E-4292-96FF-1FD552431E38}">
      <dgm:prSet/>
      <dgm:spPr/>
      <dgm:t>
        <a:bodyPr/>
        <a:lstStyle/>
        <a:p>
          <a:endParaRPr lang="ru-RU"/>
        </a:p>
      </dgm:t>
    </dgm:pt>
    <dgm:pt modelId="{0B7EBE67-6142-44EB-98E2-F3BBB757074E}">
      <dgm:prSet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14429,3</a:t>
          </a:r>
        </a:p>
      </dgm:t>
    </dgm:pt>
    <dgm:pt modelId="{283A05A7-6968-4AA0-9882-7DE0367CE6FF}" type="parTrans" cxnId="{4797E5DD-A6EB-497B-A10C-B75FEF71A427}">
      <dgm:prSet/>
      <dgm:spPr/>
      <dgm:t>
        <a:bodyPr/>
        <a:lstStyle/>
        <a:p>
          <a:endParaRPr lang="ru-RU"/>
        </a:p>
      </dgm:t>
    </dgm:pt>
    <dgm:pt modelId="{52FBE117-7D9C-462C-B7F3-2D654E871207}" type="sibTrans" cxnId="{4797E5DD-A6EB-497B-A10C-B75FEF71A427}">
      <dgm:prSet/>
      <dgm:spPr/>
      <dgm:t>
        <a:bodyPr/>
        <a:lstStyle/>
        <a:p>
          <a:endParaRPr lang="ru-RU"/>
        </a:p>
      </dgm:t>
    </dgm:pt>
    <dgm:pt modelId="{F5B5ED56-674E-4891-B152-3F738FDA6B4E}">
      <dgm:prSet custT="1"/>
      <dgm:spPr/>
      <dgm:t>
        <a:bodyPr/>
        <a:lstStyle/>
        <a:p>
          <a:endParaRPr lang="ru-RU" sz="800" dirty="0"/>
        </a:p>
      </dgm:t>
    </dgm:pt>
    <dgm:pt modelId="{A298A9BB-6195-4998-8781-FDADC7951758}" type="parTrans" cxnId="{982727CC-5122-4D72-A5DC-9309BD03E2F7}">
      <dgm:prSet/>
      <dgm:spPr/>
      <dgm:t>
        <a:bodyPr/>
        <a:lstStyle/>
        <a:p>
          <a:endParaRPr lang="ru-RU"/>
        </a:p>
      </dgm:t>
    </dgm:pt>
    <dgm:pt modelId="{2B4528CC-EF01-4F75-9280-0497D7EC4A67}" type="sibTrans" cxnId="{982727CC-5122-4D72-A5DC-9309BD03E2F7}">
      <dgm:prSet/>
      <dgm:spPr/>
      <dgm:t>
        <a:bodyPr/>
        <a:lstStyle/>
        <a:p>
          <a:endParaRPr lang="ru-RU"/>
        </a:p>
      </dgm:t>
    </dgm:pt>
    <dgm:pt modelId="{9DC77646-5DA1-4001-9CA5-8E0017B17ABE}">
      <dgm:prSet custT="1"/>
      <dgm:spPr/>
      <dgm:t>
        <a:bodyPr/>
        <a:lstStyle/>
        <a:p>
          <a:r>
            <a:rPr lang="ru-RU" sz="800" dirty="0" smtClean="0"/>
            <a:t>  МП "Управление муниципальными финансами и совершенствование налоговой политики в </a:t>
          </a:r>
          <a:r>
            <a:rPr lang="ru-RU" sz="800" dirty="0" err="1" smtClean="0"/>
            <a:t>Максатихинском</a:t>
          </a:r>
          <a:r>
            <a:rPr lang="ru-RU" sz="800" dirty="0" smtClean="0"/>
            <a:t>  муниципальном округе на 2023-2028 годы"</a:t>
          </a:r>
        </a:p>
      </dgm:t>
    </dgm:pt>
    <dgm:pt modelId="{C10936B3-F61D-48E1-9D2C-B6FAD4662A93}" type="parTrans" cxnId="{16EEC438-E559-4E47-A613-A97510049419}">
      <dgm:prSet/>
      <dgm:spPr/>
      <dgm:t>
        <a:bodyPr/>
        <a:lstStyle/>
        <a:p>
          <a:endParaRPr lang="ru-RU"/>
        </a:p>
      </dgm:t>
    </dgm:pt>
    <dgm:pt modelId="{C2F20F61-3737-488F-AAA5-C1FE6FFDB053}" type="sibTrans" cxnId="{16EEC438-E559-4E47-A613-A97510049419}">
      <dgm:prSet/>
      <dgm:spPr/>
      <dgm:t>
        <a:bodyPr/>
        <a:lstStyle/>
        <a:p>
          <a:endParaRPr lang="ru-RU"/>
        </a:p>
      </dgm:t>
    </dgm:pt>
    <dgm:pt modelId="{62618E35-C24F-404D-85AE-7A4C86DEA6D2}">
      <dgm:prSet custT="1"/>
      <dgm:spPr/>
      <dgm:t>
        <a:bodyPr/>
        <a:lstStyle/>
        <a:p>
          <a:endParaRPr lang="ru-RU" sz="800" dirty="0"/>
        </a:p>
      </dgm:t>
    </dgm:pt>
    <dgm:pt modelId="{5810395D-2A62-439A-AFD9-BB9C04272709}" type="parTrans" cxnId="{E203C109-6B71-4AF0-A0E2-E140BC9D70B8}">
      <dgm:prSet/>
      <dgm:spPr/>
      <dgm:t>
        <a:bodyPr/>
        <a:lstStyle/>
        <a:p>
          <a:endParaRPr lang="ru-RU"/>
        </a:p>
      </dgm:t>
    </dgm:pt>
    <dgm:pt modelId="{3870FBEE-BE17-42B7-9157-12CAFAF13C94}" type="sibTrans" cxnId="{E203C109-6B71-4AF0-A0E2-E140BC9D70B8}">
      <dgm:prSet/>
      <dgm:spPr/>
      <dgm:t>
        <a:bodyPr/>
        <a:lstStyle/>
        <a:p>
          <a:endParaRPr lang="ru-RU"/>
        </a:p>
      </dgm:t>
    </dgm:pt>
    <dgm:pt modelId="{FD751534-8863-413D-AE83-113063F96E38}">
      <dgm:prSet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207809,3</a:t>
          </a:r>
        </a:p>
      </dgm:t>
    </dgm:pt>
    <dgm:pt modelId="{CC1A9DED-82B2-4135-9D02-D29FF0E26E90}" type="parTrans" cxnId="{5A7328CD-3FBA-4359-BD4C-ABCF40A0E837}">
      <dgm:prSet/>
      <dgm:spPr/>
      <dgm:t>
        <a:bodyPr/>
        <a:lstStyle/>
        <a:p>
          <a:endParaRPr lang="ru-RU"/>
        </a:p>
      </dgm:t>
    </dgm:pt>
    <dgm:pt modelId="{AB37B6F8-BCB7-4B6A-A873-4C016F830FD2}" type="sibTrans" cxnId="{5A7328CD-3FBA-4359-BD4C-ABCF40A0E837}">
      <dgm:prSet/>
      <dgm:spPr/>
      <dgm:t>
        <a:bodyPr/>
        <a:lstStyle/>
        <a:p>
          <a:endParaRPr lang="ru-RU"/>
        </a:p>
      </dgm:t>
    </dgm:pt>
    <dgm:pt modelId="{90FE28CE-4A8F-45E3-9076-9DBF4204B438}">
      <dgm:prSet custT="1"/>
      <dgm:spPr/>
      <dgm:t>
        <a:bodyPr/>
        <a:lstStyle/>
        <a:p>
          <a:r>
            <a:rPr lang="ru-RU" sz="800" dirty="0" smtClean="0"/>
            <a:t>МП «Жилищно-коммунальное хозяйство и энергетика </a:t>
          </a:r>
          <a:r>
            <a:rPr lang="ru-RU" sz="800" dirty="0" err="1" smtClean="0"/>
            <a:t>Максатихинского</a:t>
          </a:r>
          <a:r>
            <a:rPr lang="ru-RU" sz="800" dirty="0" smtClean="0"/>
            <a:t> муниципального округа Тверской области на 2023-2028годы»</a:t>
          </a:r>
          <a:endParaRPr lang="ru-RU" sz="800" dirty="0"/>
        </a:p>
      </dgm:t>
    </dgm:pt>
    <dgm:pt modelId="{9583F71D-9D7D-4064-BC97-695BC58C9685}" type="parTrans" cxnId="{942AC506-B5B2-472C-8392-A540D29B89EC}">
      <dgm:prSet/>
      <dgm:spPr/>
      <dgm:t>
        <a:bodyPr/>
        <a:lstStyle/>
        <a:p>
          <a:endParaRPr lang="ru-RU"/>
        </a:p>
      </dgm:t>
    </dgm:pt>
    <dgm:pt modelId="{6EE2B6E6-74A2-45A6-AC9E-2C243454EE04}" type="sibTrans" cxnId="{942AC506-B5B2-472C-8392-A540D29B89EC}">
      <dgm:prSet/>
      <dgm:spPr/>
      <dgm:t>
        <a:bodyPr/>
        <a:lstStyle/>
        <a:p>
          <a:endParaRPr lang="ru-RU"/>
        </a:p>
      </dgm:t>
    </dgm:pt>
    <dgm:pt modelId="{81BF3C9E-332B-4595-A01E-5C09F11270AA}">
      <dgm:prSet custT="1"/>
      <dgm:spPr/>
      <dgm:t>
        <a:bodyPr/>
        <a:lstStyle/>
        <a:p>
          <a:r>
            <a:rPr lang="ru-RU" sz="800" dirty="0" smtClean="0"/>
            <a:t> МП "Развитие системы дошкольного, общего и дополнительного образования муниципального образования "</a:t>
          </a:r>
          <a:r>
            <a:rPr lang="ru-RU" sz="800" dirty="0" err="1" smtClean="0"/>
            <a:t>Максатихинский</a:t>
          </a:r>
          <a:r>
            <a:rPr lang="ru-RU" sz="800" dirty="0" smtClean="0"/>
            <a:t>  муниципальный округ " на 2023-2028 годы"</a:t>
          </a:r>
          <a:endParaRPr lang="ru-RU" sz="800" dirty="0"/>
        </a:p>
      </dgm:t>
    </dgm:pt>
    <dgm:pt modelId="{B44EFB6D-33AB-4689-B49F-4AFE8C933373}" type="sibTrans" cxnId="{08DDA69A-33F9-480F-8049-3DF8828F58E9}">
      <dgm:prSet/>
      <dgm:spPr/>
      <dgm:t>
        <a:bodyPr/>
        <a:lstStyle/>
        <a:p>
          <a:endParaRPr lang="ru-RU"/>
        </a:p>
      </dgm:t>
    </dgm:pt>
    <dgm:pt modelId="{A6F01E91-3223-4A9A-B124-4E2887E9E950}" type="parTrans" cxnId="{08DDA69A-33F9-480F-8049-3DF8828F58E9}">
      <dgm:prSet/>
      <dgm:spPr/>
      <dgm:t>
        <a:bodyPr/>
        <a:lstStyle/>
        <a:p>
          <a:endParaRPr lang="ru-RU"/>
        </a:p>
      </dgm:t>
    </dgm:pt>
    <dgm:pt modelId="{8CA5C895-AD59-4829-AD79-50F7995067C7}">
      <dgm:prSet custT="1"/>
      <dgm:spPr/>
      <dgm:t>
        <a:bodyPr/>
        <a:lstStyle/>
        <a:p>
          <a:r>
            <a:rPr lang="ru-RU" sz="1100" baseline="0" dirty="0" smtClean="0">
              <a:solidFill>
                <a:schemeClr val="tx2"/>
              </a:solidFill>
            </a:rPr>
            <a:t>549655,4</a:t>
          </a:r>
        </a:p>
      </dgm:t>
    </dgm:pt>
    <dgm:pt modelId="{394659A1-3373-4E5E-B3FC-5E0941D21252}" type="sibTrans" cxnId="{58B70C58-6B0C-478C-BDF9-8BEEBEAA75BE}">
      <dgm:prSet/>
      <dgm:spPr/>
      <dgm:t>
        <a:bodyPr/>
        <a:lstStyle/>
        <a:p>
          <a:endParaRPr lang="ru-RU"/>
        </a:p>
      </dgm:t>
    </dgm:pt>
    <dgm:pt modelId="{65356906-D511-4007-B67D-F5A969E7571C}" type="parTrans" cxnId="{58B70C58-6B0C-478C-BDF9-8BEEBEAA75BE}">
      <dgm:prSet/>
      <dgm:spPr/>
      <dgm:t>
        <a:bodyPr/>
        <a:lstStyle/>
        <a:p>
          <a:endParaRPr lang="ru-RU"/>
        </a:p>
      </dgm:t>
    </dgm:pt>
    <dgm:pt modelId="{79E6D769-F6BC-4CA4-8A64-2FECFE1486DA}">
      <dgm:prSet custT="1"/>
      <dgm:spPr/>
      <dgm:t>
        <a:bodyPr/>
        <a:lstStyle/>
        <a:p>
          <a:r>
            <a:rPr lang="ru-RU" sz="1100" baseline="0" dirty="0" smtClean="0">
              <a:solidFill>
                <a:schemeClr val="tx1"/>
              </a:solidFill>
            </a:rPr>
            <a:t>116070,1</a:t>
          </a:r>
          <a:endParaRPr lang="ru-RU" sz="1100" baseline="0" dirty="0">
            <a:solidFill>
              <a:schemeClr val="tx1"/>
            </a:solidFill>
          </a:endParaRPr>
        </a:p>
      </dgm:t>
    </dgm:pt>
    <dgm:pt modelId="{1FB7CBA7-778F-4BCD-92E4-BCA8D44C21DE}" type="sibTrans" cxnId="{B784EE48-ABF9-4A49-82C4-69CA341C7BED}">
      <dgm:prSet/>
      <dgm:spPr/>
      <dgm:t>
        <a:bodyPr/>
        <a:lstStyle/>
        <a:p>
          <a:endParaRPr lang="ru-RU"/>
        </a:p>
      </dgm:t>
    </dgm:pt>
    <dgm:pt modelId="{5A4E54BD-E314-4A92-9DE7-7A8F2A32BC04}" type="parTrans" cxnId="{B784EE48-ABF9-4A49-82C4-69CA341C7BED}">
      <dgm:prSet/>
      <dgm:spPr/>
      <dgm:t>
        <a:bodyPr/>
        <a:lstStyle/>
        <a:p>
          <a:endParaRPr lang="ru-RU"/>
        </a:p>
      </dgm:t>
    </dgm:pt>
    <dgm:pt modelId="{AA1508F6-4710-4C76-97E8-694D173C39EB}" type="pres">
      <dgm:prSet presAssocID="{C24AF94F-0400-4F79-860E-87AF453661B1}" presName="diagram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89F240-4B91-4A39-9871-3C893562F47C}" type="pres">
      <dgm:prSet presAssocID="{D5F385C1-1F64-440F-8832-29D76768FB53}" presName="compNode" presStyleCnt="0"/>
      <dgm:spPr/>
    </dgm:pt>
    <dgm:pt modelId="{6CB42155-8E90-4BB7-BFB1-680927281978}" type="pres">
      <dgm:prSet presAssocID="{D5F385C1-1F64-440F-8832-29D76768FB53}" presName="childRect" presStyleLbl="bgAcc1" presStyleIdx="0" presStyleCnt="11" custScaleX="102934" custScaleY="122115" custLinFactNeighborX="-1626" custLinFactNeighborY="-38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884892-0E10-42EB-AC1F-4BD260FC8F35}" type="pres">
      <dgm:prSet presAssocID="{D5F385C1-1F64-440F-8832-29D76768FB5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526A8-4684-4D30-9ABF-16236B9706A5}" type="pres">
      <dgm:prSet presAssocID="{D5F385C1-1F64-440F-8832-29D76768FB53}" presName="parentRect" presStyleLbl="alignNode1" presStyleIdx="0" presStyleCnt="11" custLinFactNeighborX="-3093" custLinFactNeighborY="-64764"/>
      <dgm:spPr/>
      <dgm:t>
        <a:bodyPr/>
        <a:lstStyle/>
        <a:p>
          <a:endParaRPr lang="ru-RU"/>
        </a:p>
      </dgm:t>
    </dgm:pt>
    <dgm:pt modelId="{A394EA4C-1C08-49AF-80B7-F3E6145A9BB6}" type="pres">
      <dgm:prSet presAssocID="{D5F385C1-1F64-440F-8832-29D76768FB53}" presName="adorn" presStyleLbl="fgAccFollowNode1" presStyleIdx="0" presStyleCnt="11" custScaleX="273608" custScaleY="273608" custLinFactNeighborX="-18662" custLinFactNeighborY="-77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ru-RU"/>
        </a:p>
      </dgm:t>
    </dgm:pt>
    <dgm:pt modelId="{90F77085-06B2-4CF9-B545-6AB8B4A24B2A}" type="pres">
      <dgm:prSet presAssocID="{E48FAE6E-DD1E-47E4-B68F-9A73106DF46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48C977-D1CD-45AB-AEE6-4CA07A59E877}" type="pres">
      <dgm:prSet presAssocID="{5883D412-4812-4352-B4AA-B07B1A144E56}" presName="compNode" presStyleCnt="0"/>
      <dgm:spPr/>
    </dgm:pt>
    <dgm:pt modelId="{417F1B79-9FD8-4F7E-B5FD-A16D8CC55C23}" type="pres">
      <dgm:prSet presAssocID="{5883D412-4812-4352-B4AA-B07B1A144E56}" presName="childRect" presStyleLbl="bgAcc1" presStyleIdx="1" presStyleCnt="11" custScaleY="151944" custLinFactNeighborX="4114" custLinFactNeighborY="-33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D3B64-0322-4FAE-826C-C19C961BE1D9}" type="pres">
      <dgm:prSet presAssocID="{5883D412-4812-4352-B4AA-B07B1A144E5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CB8EE-286A-414D-A499-690C32BB4770}" type="pres">
      <dgm:prSet presAssocID="{5883D412-4812-4352-B4AA-B07B1A144E56}" presName="parentRect" presStyleLbl="alignNode1" presStyleIdx="1" presStyleCnt="11" custLinFactNeighborX="4114" custLinFactNeighborY="-72213"/>
      <dgm:spPr/>
      <dgm:t>
        <a:bodyPr/>
        <a:lstStyle/>
        <a:p>
          <a:endParaRPr lang="ru-RU"/>
        </a:p>
      </dgm:t>
    </dgm:pt>
    <dgm:pt modelId="{9B7E3A5D-89EF-4514-BE6E-F2BF959E4A1D}" type="pres">
      <dgm:prSet presAssocID="{5883D412-4812-4352-B4AA-B07B1A144E56}" presName="adorn" presStyleLbl="fgAccFollowNode1" presStyleIdx="1" presStyleCnt="11" custScaleX="275236" custScaleY="27523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ru-RU"/>
        </a:p>
      </dgm:t>
    </dgm:pt>
    <dgm:pt modelId="{52F9941B-DC04-4523-8577-7019B160C83D}" type="pres">
      <dgm:prSet presAssocID="{BE6F2ABC-4F42-4E26-9692-3647084FE74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BE7D73C-90FF-4DAD-8C74-BA5B4E943591}" type="pres">
      <dgm:prSet presAssocID="{79E6D769-F6BC-4CA4-8A64-2FECFE1486DA}" presName="compNode" presStyleCnt="0"/>
      <dgm:spPr/>
    </dgm:pt>
    <dgm:pt modelId="{5B8D1D48-302D-4364-A1B0-DA1CAF5D569B}" type="pres">
      <dgm:prSet presAssocID="{79E6D769-F6BC-4CA4-8A64-2FECFE1486DA}" presName="childRect" presStyleLbl="bgAcc1" presStyleIdx="2" presStyleCnt="11" custScaleY="111982" custLinFactNeighborX="-134" custLinFactNeighborY="-39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CEB97-D578-4C85-A959-80782BA2F6EF}" type="pres">
      <dgm:prSet presAssocID="{79E6D769-F6BC-4CA4-8A64-2FECFE1486D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A0CF7A-D372-4434-8CB8-7E39C8B623DE}" type="pres">
      <dgm:prSet presAssocID="{79E6D769-F6BC-4CA4-8A64-2FECFE1486DA}" presName="parentRect" presStyleLbl="alignNode1" presStyleIdx="2" presStyleCnt="11" custLinFactNeighborX="4652" custLinFactNeighborY="-77358"/>
      <dgm:spPr/>
      <dgm:t>
        <a:bodyPr/>
        <a:lstStyle/>
        <a:p>
          <a:endParaRPr lang="ru-RU"/>
        </a:p>
      </dgm:t>
    </dgm:pt>
    <dgm:pt modelId="{776ADE26-8D2B-4832-8D20-DF1336248895}" type="pres">
      <dgm:prSet presAssocID="{79E6D769-F6BC-4CA4-8A64-2FECFE1486DA}" presName="adorn" presStyleLbl="fgAccFollowNode1" presStyleIdx="2" presStyleCnt="11" custScaleX="275236" custScaleY="27523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4000" r="-64000"/>
          </a:stretch>
        </a:blipFill>
      </dgm:spPr>
      <dgm:t>
        <a:bodyPr/>
        <a:lstStyle/>
        <a:p>
          <a:endParaRPr lang="ru-RU"/>
        </a:p>
      </dgm:t>
    </dgm:pt>
    <dgm:pt modelId="{C8A627B1-0F3F-43EA-AB9F-51BFF6A63618}" type="pres">
      <dgm:prSet presAssocID="{1FB7CBA7-778F-4BCD-92E4-BCA8D44C21D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3B1318-6C71-4335-ABD1-F8973052CCF3}" type="pres">
      <dgm:prSet presAssocID="{2AF645A6-CDC9-4CE0-AB82-9541C5EBD03B}" presName="compNode" presStyleCnt="0"/>
      <dgm:spPr/>
    </dgm:pt>
    <dgm:pt modelId="{EDB32EF6-E326-4E1C-B4C5-B98DAAFD88C9}" type="pres">
      <dgm:prSet presAssocID="{2AF645A6-CDC9-4CE0-AB82-9541C5EBD03B}" presName="childRect" presStyleLbl="bgAcc1" presStyleIdx="3" presStyleCnt="11" custLinFactNeighborX="-1635" custLinFactNeighborY="-30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AC381-E89A-465E-BB18-C30570CAC2C2}" type="pres">
      <dgm:prSet presAssocID="{2AF645A6-CDC9-4CE0-AB82-9541C5EBD03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E32E7-018B-426D-8CFC-962409906E74}" type="pres">
      <dgm:prSet presAssocID="{2AF645A6-CDC9-4CE0-AB82-9541C5EBD03B}" presName="parentRect" presStyleLbl="alignNode1" presStyleIdx="3" presStyleCnt="11" custLinFactNeighborX="-1635" custLinFactNeighborY="-70891"/>
      <dgm:spPr/>
      <dgm:t>
        <a:bodyPr/>
        <a:lstStyle/>
        <a:p>
          <a:endParaRPr lang="ru-RU"/>
        </a:p>
      </dgm:t>
    </dgm:pt>
    <dgm:pt modelId="{87B80C20-F868-4C62-ADC1-91C686347F54}" type="pres">
      <dgm:prSet presAssocID="{2AF645A6-CDC9-4CE0-AB82-9541C5EBD03B}" presName="adorn" presStyleLbl="fgAccFollowNode1" presStyleIdx="3" presStyleCnt="11" custScaleX="275236" custScaleY="275236" custLinFactNeighborX="5250" custLinFactNeighborY="-1154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529A4D77-2897-4FD8-83B9-EC37B94C40F2}" type="pres">
      <dgm:prSet presAssocID="{728AF457-5B6F-449B-96E6-71FE117DA41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D3B4762-FBF6-4890-AF7A-E6CD5366B97D}" type="pres">
      <dgm:prSet presAssocID="{8CA5C895-AD59-4829-AD79-50F7995067C7}" presName="compNode" presStyleCnt="0"/>
      <dgm:spPr/>
    </dgm:pt>
    <dgm:pt modelId="{2B533D42-AABD-4E04-A13A-E34BD61BDFC2}" type="pres">
      <dgm:prSet presAssocID="{8CA5C895-AD59-4829-AD79-50F7995067C7}" presName="childRect" presStyleLbl="bgAcc1" presStyleIdx="4" presStyleCnt="11" custScaleX="108928" custScaleY="194603" custLinFactNeighborX="6174" custLinFactNeighborY="-17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EF824-1157-4446-B968-7589A8607D7E}" type="pres">
      <dgm:prSet presAssocID="{8CA5C895-AD59-4829-AD79-50F7995067C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7DFC5-7736-423C-A219-3426AE13545E}" type="pres">
      <dgm:prSet presAssocID="{8CA5C895-AD59-4829-AD79-50F7995067C7}" presName="parentRect" presStyleLbl="alignNode1" presStyleIdx="4" presStyleCnt="11" custLinFactNeighborX="9794" custLinFactNeighborY="31080"/>
      <dgm:spPr/>
      <dgm:t>
        <a:bodyPr/>
        <a:lstStyle/>
        <a:p>
          <a:endParaRPr lang="ru-RU"/>
        </a:p>
      </dgm:t>
    </dgm:pt>
    <dgm:pt modelId="{5BD7DB67-210B-4405-A0E7-38356CF70E2F}" type="pres">
      <dgm:prSet presAssocID="{8CA5C895-AD59-4829-AD79-50F7995067C7}" presName="adorn" presStyleLbl="fgAccFollowNode1" presStyleIdx="4" presStyleCnt="11" custScaleX="273608" custScaleY="273608" custLinFactNeighborX="-63617" custLinFactNeighborY="5869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ru-RU"/>
        </a:p>
      </dgm:t>
    </dgm:pt>
    <dgm:pt modelId="{22CDAA9A-9C10-43AF-8D7D-417B86A598E0}" type="pres">
      <dgm:prSet presAssocID="{394659A1-3373-4E5E-B3FC-5E0941D2125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3B6FD7E-3F27-4A44-AA72-08E4B909BF23}" type="pres">
      <dgm:prSet presAssocID="{DC62DEBE-7058-4D2F-A370-E13844D50F61}" presName="compNode" presStyleCnt="0"/>
      <dgm:spPr/>
    </dgm:pt>
    <dgm:pt modelId="{BD152224-E9E2-48B5-A348-8A51BE68A90F}" type="pres">
      <dgm:prSet presAssocID="{DC62DEBE-7058-4D2F-A370-E13844D50F61}" presName="childRect" presStyleLbl="bgAcc1" presStyleIdx="5" presStyleCnt="11" custLinFactNeighborX="8282" custLinFactNeighborY="-4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3AAD8-2A08-4256-B30E-3CAF655E8358}" type="pres">
      <dgm:prSet presAssocID="{DC62DEBE-7058-4D2F-A370-E13844D50F6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32F34D-7547-47B4-B659-40F0A80C1FF1}" type="pres">
      <dgm:prSet presAssocID="{DC62DEBE-7058-4D2F-A370-E13844D50F61}" presName="parentRect" presStyleLbl="alignNode1" presStyleIdx="5" presStyleCnt="11" custLinFactNeighborX="8282" custLinFactNeighborY="-2595"/>
      <dgm:spPr/>
      <dgm:t>
        <a:bodyPr/>
        <a:lstStyle/>
        <a:p>
          <a:endParaRPr lang="ru-RU"/>
        </a:p>
      </dgm:t>
    </dgm:pt>
    <dgm:pt modelId="{F5AE3E7C-92A6-4D5C-BA78-52A7BFA2157D}" type="pres">
      <dgm:prSet presAssocID="{DC62DEBE-7058-4D2F-A370-E13844D50F61}" presName="adorn" presStyleLbl="fgAccFollowNode1" presStyleIdx="5" presStyleCnt="11" custScaleX="272265" custScaleY="272265" custLinFactNeighborX="8589" custLinFactNeighborY="86870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26BA7AA3-4937-4612-8F08-A648EAF9D806}" type="pres">
      <dgm:prSet presAssocID="{8D755BC2-8821-4409-83FF-1A748442936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E39EC5D-B9B1-445C-A3CB-58AE372B4427}" type="pres">
      <dgm:prSet presAssocID="{0B7EBE67-6142-44EB-98E2-F3BBB757074E}" presName="compNode" presStyleCnt="0"/>
      <dgm:spPr/>
    </dgm:pt>
    <dgm:pt modelId="{BB260C0F-22C5-456A-909D-5216CFD30EEF}" type="pres">
      <dgm:prSet presAssocID="{0B7EBE67-6142-44EB-98E2-F3BBB757074E}" presName="childRect" presStyleLbl="bgAcc1" presStyleIdx="6" presStyleCnt="11" custScaleY="188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8D977-8EB2-4D44-AC15-002EE9E24031}" type="pres">
      <dgm:prSet presAssocID="{0B7EBE67-6142-44EB-98E2-F3BBB757074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4F3F8-EB73-427A-BCA3-5D35344E31BB}" type="pres">
      <dgm:prSet presAssocID="{0B7EBE67-6142-44EB-98E2-F3BBB757074E}" presName="parentRect" presStyleLbl="alignNode1" presStyleIdx="6" presStyleCnt="11" custLinFactNeighborX="4232" custLinFactNeighborY="54901"/>
      <dgm:spPr/>
      <dgm:t>
        <a:bodyPr/>
        <a:lstStyle/>
        <a:p>
          <a:endParaRPr lang="ru-RU"/>
        </a:p>
      </dgm:t>
    </dgm:pt>
    <dgm:pt modelId="{5BAD9635-C583-4EFA-9518-4CF9825E892C}" type="pres">
      <dgm:prSet presAssocID="{0B7EBE67-6142-44EB-98E2-F3BBB757074E}" presName="adorn" presStyleLbl="fgAccFollowNode1" presStyleIdx="6" presStyleCnt="11" custScaleX="270408" custScaleY="270408" custLinFactY="40014" custLinFactNeighborX="11724" custLinFactNeighborY="100000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ru-RU"/>
        </a:p>
      </dgm:t>
    </dgm:pt>
    <dgm:pt modelId="{03CAA752-1069-4341-A240-FBFDC714E5C5}" type="pres">
      <dgm:prSet presAssocID="{52FBE117-7D9C-462C-B7F3-2D654E87120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8C56DB8-A18B-44A1-BC99-1319C60A3875}" type="pres">
      <dgm:prSet presAssocID="{0063E160-7705-4B29-BC0C-6FEB01BFC705}" presName="compNode" presStyleCnt="0"/>
      <dgm:spPr/>
    </dgm:pt>
    <dgm:pt modelId="{12B6E977-CED8-4AC0-B5EE-22DC0D591E59}" type="pres">
      <dgm:prSet presAssocID="{0063E160-7705-4B29-BC0C-6FEB01BFC705}" presName="childRect" presStyleLbl="bgAcc1" presStyleIdx="7" presStyleCnt="11" custScaleY="144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05345-1C6D-4A64-AB3B-382362FA7E80}" type="pres">
      <dgm:prSet presAssocID="{0063E160-7705-4B29-BC0C-6FEB01BFC70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8BE125-5C6D-4E6E-8F41-8057AEB1D6C5}" type="pres">
      <dgm:prSet presAssocID="{0063E160-7705-4B29-BC0C-6FEB01BFC705}" presName="parentRect" presStyleLbl="alignNode1" presStyleIdx="7" presStyleCnt="11" custLinFactNeighborX="751" custLinFactNeighborY="42914"/>
      <dgm:spPr/>
      <dgm:t>
        <a:bodyPr/>
        <a:lstStyle/>
        <a:p>
          <a:endParaRPr lang="ru-RU"/>
        </a:p>
      </dgm:t>
    </dgm:pt>
    <dgm:pt modelId="{4F5DC5A6-1FEE-4C56-8F70-01463BEE3791}" type="pres">
      <dgm:prSet presAssocID="{0063E160-7705-4B29-BC0C-6FEB01BFC705}" presName="adorn" presStyleLbl="fgAccFollowNode1" presStyleIdx="7" presStyleCnt="11" custScaleX="270408" custScaleY="270408" custLinFactY="4195" custLinFactNeighborX="-9755" custLinFactNeighborY="100000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7BEF1AE5-4AC3-4BE8-8396-649DCFF2E796}" type="pres">
      <dgm:prSet presAssocID="{B27C2F30-7EA9-4CFF-91DD-E08C028F27D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5C675-50A8-45D6-A878-38989AA4F221}" type="pres">
      <dgm:prSet presAssocID="{C877EACD-A9B5-4A9A-A431-588E07FCF271}" presName="compNode" presStyleCnt="0"/>
      <dgm:spPr/>
    </dgm:pt>
    <dgm:pt modelId="{37591D6C-5BAD-42B3-A744-A707F7CA1473}" type="pres">
      <dgm:prSet presAssocID="{C877EACD-A9B5-4A9A-A431-588E07FCF271}" presName="childRect" presStyleLbl="bgAcc1" presStyleIdx="8" presStyleCnt="11" custScaleY="121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8FF16-CB23-4632-87AC-1899F11A5B60}" type="pres">
      <dgm:prSet presAssocID="{C877EACD-A9B5-4A9A-A431-588E07FCF27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ECE9A-9CF7-42B4-BF52-DCC86DDC8924}" type="pres">
      <dgm:prSet presAssocID="{C877EACD-A9B5-4A9A-A431-588E07FCF271}" presName="parentRect" presStyleLbl="alignNode1" presStyleIdx="8" presStyleCnt="11" custLinFactNeighborX="79" custLinFactNeighborY="27653"/>
      <dgm:spPr/>
      <dgm:t>
        <a:bodyPr/>
        <a:lstStyle/>
        <a:p>
          <a:endParaRPr lang="ru-RU"/>
        </a:p>
      </dgm:t>
    </dgm:pt>
    <dgm:pt modelId="{E87784CA-8B21-40F5-B2A6-DEA86B8AB5B0}" type="pres">
      <dgm:prSet presAssocID="{C877EACD-A9B5-4A9A-A431-588E07FCF271}" presName="adorn" presStyleLbl="fgAccFollowNode1" presStyleIdx="8" presStyleCnt="11" custScaleX="284552" custScaleY="268836" custLinFactNeighborX="-441" custLinFactNeighborY="81213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ru-RU"/>
        </a:p>
      </dgm:t>
    </dgm:pt>
    <dgm:pt modelId="{F2B8F4D6-1E48-4AAA-80D2-5523F2D4B26F}" type="pres">
      <dgm:prSet presAssocID="{0D3AC137-4DC5-4982-81E1-0BAE6E59982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9EDF477-CA84-4985-A160-3D851C61C29A}" type="pres">
      <dgm:prSet presAssocID="{EAD304DF-0E74-4E16-A77F-45A70AB32333}" presName="compNode" presStyleCnt="0"/>
      <dgm:spPr/>
    </dgm:pt>
    <dgm:pt modelId="{D3DE5BC7-F3CE-4B44-A535-20DF5A2261FE}" type="pres">
      <dgm:prSet presAssocID="{EAD304DF-0E74-4E16-A77F-45A70AB32333}" presName="childRect" presStyleLbl="bgAcc1" presStyleIdx="9" presStyleCnt="11" custScaleY="129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A62684-7A39-407D-8E08-D11D36368999}" type="pres">
      <dgm:prSet presAssocID="{EAD304DF-0E74-4E16-A77F-45A70AB3233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8958B-3CC9-4152-A721-2D444F41DB4F}" type="pres">
      <dgm:prSet presAssocID="{EAD304DF-0E74-4E16-A77F-45A70AB32333}" presName="parentRect" presStyleLbl="alignNode1" presStyleIdx="9" presStyleCnt="11"/>
      <dgm:spPr/>
      <dgm:t>
        <a:bodyPr/>
        <a:lstStyle/>
        <a:p>
          <a:endParaRPr lang="ru-RU"/>
        </a:p>
      </dgm:t>
    </dgm:pt>
    <dgm:pt modelId="{D4DD21EA-0E30-4A40-9C96-708285B173DA}" type="pres">
      <dgm:prSet presAssocID="{EAD304DF-0E74-4E16-A77F-45A70AB32333}" presName="adorn" presStyleLbl="fgAccFollowNode1" presStyleIdx="9" presStyleCnt="11" custScaleX="284552" custScaleY="266768" custLinFactNeighborX="1519" custLinFactNeighborY="62958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CBF32B5F-E7D0-4822-B8FF-0E722FE6A366}" type="pres">
      <dgm:prSet presAssocID="{5A6F29B3-E157-4BE3-80A9-2443B993748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D007C09-3AE5-4D60-B80C-3FA9530BEE1D}" type="pres">
      <dgm:prSet presAssocID="{FD751534-8863-413D-AE83-113063F96E38}" presName="compNode" presStyleCnt="0"/>
      <dgm:spPr/>
    </dgm:pt>
    <dgm:pt modelId="{8920F7B4-96CC-4FCB-9634-56CF3D0899FF}" type="pres">
      <dgm:prSet presAssocID="{FD751534-8863-413D-AE83-113063F96E38}" presName="childRect" presStyleLbl="bgAcc1" presStyleIdx="10" presStyleCnt="11" custScaleY="128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B2B68-CBA1-403A-A670-54F3FA6E5A20}" type="pres">
      <dgm:prSet presAssocID="{FD751534-8863-413D-AE83-113063F96E3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6C9881-FD12-4630-ACE5-DE8558BA726D}" type="pres">
      <dgm:prSet presAssocID="{FD751534-8863-413D-AE83-113063F96E38}" presName="parentRect" presStyleLbl="alignNode1" presStyleIdx="10" presStyleCnt="11" custLinFactNeighborX="-5313" custLinFactNeighborY="35306"/>
      <dgm:spPr/>
      <dgm:t>
        <a:bodyPr/>
        <a:lstStyle/>
        <a:p>
          <a:endParaRPr lang="ru-RU"/>
        </a:p>
      </dgm:t>
    </dgm:pt>
    <dgm:pt modelId="{BDA4FF66-0639-47C7-9E95-0280CCAF2B69}" type="pres">
      <dgm:prSet presAssocID="{FD751534-8863-413D-AE83-113063F96E38}" presName="adorn" presStyleLbl="fgAccFollowNode1" presStyleIdx="10" presStyleCnt="11" custScaleX="259737" custScaleY="220720" custLinFactY="38274" custLinFactNeighborX="-21782" custLinFactNeighborY="100000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</dgm:ptLst>
  <dgm:cxnLst>
    <dgm:cxn modelId="{9181818D-1EF6-4BBE-B41D-2FD6B2C350AC}" type="presOf" srcId="{9DC77646-5DA1-4001-9CA5-8E0017B17ABE}" destId="{BB260C0F-22C5-456A-909D-5216CFD30EEF}" srcOrd="0" destOrd="1" presId="urn:microsoft.com/office/officeart/2005/8/layout/bList2"/>
    <dgm:cxn modelId="{FA00B417-87A0-42D9-863D-3D4D61F68DED}" type="presOf" srcId="{52FBE117-7D9C-462C-B7F3-2D654E871207}" destId="{03CAA752-1069-4341-A240-FBFDC714E5C5}" srcOrd="0" destOrd="0" presId="urn:microsoft.com/office/officeart/2005/8/layout/bList2"/>
    <dgm:cxn modelId="{F8051F4B-47F5-450B-84C1-8A4A395FDEBB}" type="presOf" srcId="{C877EACD-A9B5-4A9A-A431-588E07FCF271}" destId="{64A8FF16-CB23-4632-87AC-1899F11A5B60}" srcOrd="0" destOrd="0" presId="urn:microsoft.com/office/officeart/2005/8/layout/bList2"/>
    <dgm:cxn modelId="{7B16EEB1-E748-4A72-99AC-8F00ED141390}" srcId="{C24AF94F-0400-4F79-860E-87AF453661B1}" destId="{5883D412-4812-4352-B4AA-B07B1A144E56}" srcOrd="1" destOrd="0" parTransId="{0890EEC0-0D37-4481-9A15-04F34E184A82}" sibTransId="{BE6F2ABC-4F42-4E26-9692-3647084FE741}"/>
    <dgm:cxn modelId="{51F0B49D-9BC8-4284-811E-E2DEBA3F525A}" type="presOf" srcId="{F5B5ED56-674E-4891-B152-3F738FDA6B4E}" destId="{BB260C0F-22C5-456A-909D-5216CFD30EEF}" srcOrd="0" destOrd="0" presId="urn:microsoft.com/office/officeart/2005/8/layout/bList2"/>
    <dgm:cxn modelId="{D8E68510-D127-4BC5-9CE9-A79B63144C2F}" type="presOf" srcId="{0CFE1356-F946-4B57-B5EE-ACE286F042DF}" destId="{D3DE5BC7-F3CE-4B44-A535-20DF5A2261FE}" srcOrd="0" destOrd="0" presId="urn:microsoft.com/office/officeart/2005/8/layout/bList2"/>
    <dgm:cxn modelId="{2FE0D4CD-C172-450A-B3C8-CC0B27827C25}" srcId="{C877EACD-A9B5-4A9A-A431-588E07FCF271}" destId="{307DB666-9F90-4345-84FF-B30CD5CF586B}" srcOrd="0" destOrd="0" parTransId="{B22C0D97-EA73-42AC-AF45-5665BBA47324}" sibTransId="{2154C619-52A5-474C-8A17-C40A7E353558}"/>
    <dgm:cxn modelId="{D4F659AB-5AEF-4E95-8181-21A674E989F9}" type="presOf" srcId="{C24AF94F-0400-4F79-860E-87AF453661B1}" destId="{AA1508F6-4710-4C76-97E8-694D173C39EB}" srcOrd="0" destOrd="0" presId="urn:microsoft.com/office/officeart/2005/8/layout/bList2"/>
    <dgm:cxn modelId="{223652A7-7D59-4495-813F-47387B58C428}" srcId="{C24AF94F-0400-4F79-860E-87AF453661B1}" destId="{C877EACD-A9B5-4A9A-A431-588E07FCF271}" srcOrd="8" destOrd="0" parTransId="{074BC05B-282A-42CE-9BA1-AD613716272F}" sibTransId="{0D3AC137-4DC5-4982-81E1-0BAE6E59982C}"/>
    <dgm:cxn modelId="{4A1A1FC8-1C7D-4F85-8B9E-2FDF9B91917F}" type="presOf" srcId="{73489BFC-870C-4C50-A44D-0C46F022C3AC}" destId="{12B6E977-CED8-4AC0-B5EE-22DC0D591E59}" srcOrd="0" destOrd="0" presId="urn:microsoft.com/office/officeart/2005/8/layout/bList2"/>
    <dgm:cxn modelId="{6F327DBC-C0A7-4BB9-A925-06DC2B56816B}" type="presOf" srcId="{90FE28CE-4A8F-45E3-9076-9DBF4204B438}" destId="{8920F7B4-96CC-4FCB-9634-56CF3D0899FF}" srcOrd="0" destOrd="0" presId="urn:microsoft.com/office/officeart/2005/8/layout/bList2"/>
    <dgm:cxn modelId="{26565931-2B6A-422F-B4A2-2B028868BB49}" type="presOf" srcId="{2AF645A6-CDC9-4CE0-AB82-9541C5EBD03B}" destId="{C4EE32E7-018B-426D-8CFC-962409906E74}" srcOrd="1" destOrd="0" presId="urn:microsoft.com/office/officeart/2005/8/layout/bList2"/>
    <dgm:cxn modelId="{4A72AF0E-C5A3-45C4-B65D-A5C37ABB1179}" srcId="{EAD304DF-0E74-4E16-A77F-45A70AB32333}" destId="{0CFE1356-F946-4B57-B5EE-ACE286F042DF}" srcOrd="0" destOrd="0" parTransId="{1ACB272A-5B7C-4214-B930-2F27758EDEAD}" sibTransId="{3B46A0A7-62DB-4539-AF77-1C45EC61287A}"/>
    <dgm:cxn modelId="{E2D5A828-CD17-4C57-93CE-05411AA0D76B}" type="presOf" srcId="{FD751534-8863-413D-AE83-113063F96E38}" destId="{966C9881-FD12-4630-ACE5-DE8558BA726D}" srcOrd="1" destOrd="0" presId="urn:microsoft.com/office/officeart/2005/8/layout/bList2"/>
    <dgm:cxn modelId="{63B41AA1-F793-4478-AD83-966E73778B5B}" type="presOf" srcId="{E48FAE6E-DD1E-47E4-B68F-9A73106DF466}" destId="{90F77085-06B2-4CF9-B545-6AB8B4A24B2A}" srcOrd="0" destOrd="0" presId="urn:microsoft.com/office/officeart/2005/8/layout/bList2"/>
    <dgm:cxn modelId="{B784EE48-ABF9-4A49-82C4-69CA341C7BED}" srcId="{C24AF94F-0400-4F79-860E-87AF453661B1}" destId="{79E6D769-F6BC-4CA4-8A64-2FECFE1486DA}" srcOrd="2" destOrd="0" parTransId="{5A4E54BD-E314-4A92-9DE7-7A8F2A32BC04}" sibTransId="{1FB7CBA7-778F-4BCD-92E4-BCA8D44C21DE}"/>
    <dgm:cxn modelId="{800831AA-E9CE-4675-90BA-740E46443B03}" type="presOf" srcId="{81BF3C9E-332B-4595-A01E-5C09F11270AA}" destId="{2B533D42-AABD-4E04-A13A-E34BD61BDFC2}" srcOrd="0" destOrd="0" presId="urn:microsoft.com/office/officeart/2005/8/layout/bList2"/>
    <dgm:cxn modelId="{3C85211F-BECB-4F20-A5FC-BFC767C18DE1}" srcId="{5883D412-4812-4352-B4AA-B07B1A144E56}" destId="{3E770776-EEE2-47ED-9F07-FA2D4F1E6D66}" srcOrd="0" destOrd="0" parTransId="{07B6101A-49A9-4BA7-A33F-F4CC755E3657}" sibTransId="{8496BBFD-DB44-443F-8B2F-7AA29FE098FA}"/>
    <dgm:cxn modelId="{40A68695-28C7-429A-97AC-79A3473441D9}" type="presOf" srcId="{D5F385C1-1F64-440F-8832-29D76768FB53}" destId="{1FA526A8-4684-4D30-9ABF-16236B9706A5}" srcOrd="1" destOrd="0" presId="urn:microsoft.com/office/officeart/2005/8/layout/bList2"/>
    <dgm:cxn modelId="{982727CC-5122-4D72-A5DC-9309BD03E2F7}" srcId="{0B7EBE67-6142-44EB-98E2-F3BBB757074E}" destId="{F5B5ED56-674E-4891-B152-3F738FDA6B4E}" srcOrd="0" destOrd="0" parTransId="{A298A9BB-6195-4998-8781-FDADC7951758}" sibTransId="{2B4528CC-EF01-4F75-9280-0497D7EC4A67}"/>
    <dgm:cxn modelId="{3E6E5BD9-3160-4E73-99DE-A9E9C6F02F0B}" srcId="{C24AF94F-0400-4F79-860E-87AF453661B1}" destId="{DC62DEBE-7058-4D2F-A370-E13844D50F61}" srcOrd="5" destOrd="0" parTransId="{E42D0007-6635-4B5A-8EF8-1578A7E5C7BD}" sibTransId="{8D755BC2-8821-4409-83FF-1A7484429364}"/>
    <dgm:cxn modelId="{16EEC438-E559-4E47-A613-A97510049419}" srcId="{0B7EBE67-6142-44EB-98E2-F3BBB757074E}" destId="{9DC77646-5DA1-4001-9CA5-8E0017B17ABE}" srcOrd="1" destOrd="0" parTransId="{C10936B3-F61D-48E1-9D2C-B6FAD4662A93}" sibTransId="{C2F20F61-3737-488F-AAA5-C1FE6FFDB053}"/>
    <dgm:cxn modelId="{942AC506-B5B2-472C-8392-A540D29B89EC}" srcId="{FD751534-8863-413D-AE83-113063F96E38}" destId="{90FE28CE-4A8F-45E3-9076-9DBF4204B438}" srcOrd="0" destOrd="0" parTransId="{9583F71D-9D7D-4064-BC97-695BC58C9685}" sibTransId="{6EE2B6E6-74A2-45A6-AC9E-2C243454EE04}"/>
    <dgm:cxn modelId="{9E853D4B-EF87-45AE-A3CE-08A4FA98D5DD}" type="presOf" srcId="{0063E160-7705-4B29-BC0C-6FEB01BFC705}" destId="{2E8BE125-5C6D-4E6E-8F41-8057AEB1D6C5}" srcOrd="1" destOrd="0" presId="urn:microsoft.com/office/officeart/2005/8/layout/bList2"/>
    <dgm:cxn modelId="{2BD7539E-5099-4A57-9D56-DDFCBF531502}" type="presOf" srcId="{2AF645A6-CDC9-4CE0-AB82-9541C5EBD03B}" destId="{F1EAC381-E89A-465E-BB18-C30570CAC2C2}" srcOrd="0" destOrd="0" presId="urn:microsoft.com/office/officeart/2005/8/layout/bList2"/>
    <dgm:cxn modelId="{4797E5DD-A6EB-497B-A10C-B75FEF71A427}" srcId="{C24AF94F-0400-4F79-860E-87AF453661B1}" destId="{0B7EBE67-6142-44EB-98E2-F3BBB757074E}" srcOrd="6" destOrd="0" parTransId="{283A05A7-6968-4AA0-9882-7DE0367CE6FF}" sibTransId="{52FBE117-7D9C-462C-B7F3-2D654E871207}"/>
    <dgm:cxn modelId="{0701FC47-1C0E-4B05-AB0A-13B9DFD4F127}" type="presOf" srcId="{D5F385C1-1F64-440F-8832-29D76768FB53}" destId="{E4884892-0E10-42EB-AC1F-4BD260FC8F35}" srcOrd="0" destOrd="0" presId="urn:microsoft.com/office/officeart/2005/8/layout/bList2"/>
    <dgm:cxn modelId="{741DDE39-90D7-4719-AA6D-54183FE4BAD2}" type="presOf" srcId="{EAD304DF-0E74-4E16-A77F-45A70AB32333}" destId="{4A08958B-3CC9-4152-A721-2D444F41DB4F}" srcOrd="1" destOrd="0" presId="urn:microsoft.com/office/officeart/2005/8/layout/bList2"/>
    <dgm:cxn modelId="{EAF4AD4E-1CF7-47DA-8B5A-52D505889F62}" type="presOf" srcId="{8D755BC2-8821-4409-83FF-1A7484429364}" destId="{26BA7AA3-4937-4612-8F08-A648EAF9D806}" srcOrd="0" destOrd="0" presId="urn:microsoft.com/office/officeart/2005/8/layout/bList2"/>
    <dgm:cxn modelId="{08DDA69A-33F9-480F-8049-3DF8828F58E9}" srcId="{8CA5C895-AD59-4829-AD79-50F7995067C7}" destId="{81BF3C9E-332B-4595-A01E-5C09F11270AA}" srcOrd="0" destOrd="0" parTransId="{A6F01E91-3223-4A9A-B124-4E2887E9E950}" sibTransId="{B44EFB6D-33AB-4689-B49F-4AFE8C933373}"/>
    <dgm:cxn modelId="{3F41BF20-6C1C-429D-AAC4-AE35AACC1A1C}" srcId="{79E6D769-F6BC-4CA4-8A64-2FECFE1486DA}" destId="{2F9D28D0-170E-4495-90CA-896AD89DBC7A}" srcOrd="0" destOrd="0" parTransId="{840A48A7-3C14-4384-8755-6015F9F264C4}" sibTransId="{B90EF684-EAB5-4A0C-B091-C021C01D1F39}"/>
    <dgm:cxn modelId="{5FE42F6A-DD6A-4923-BC3F-BBDFD173B6F3}" type="presOf" srcId="{0D3AC137-4DC5-4982-81E1-0BAE6E59982C}" destId="{F2B8F4D6-1E48-4AAA-80D2-5523F2D4B26F}" srcOrd="0" destOrd="0" presId="urn:microsoft.com/office/officeart/2005/8/layout/bList2"/>
    <dgm:cxn modelId="{59A50D4F-FEDB-4A34-BCD1-B285B56BD631}" type="presOf" srcId="{307DB666-9F90-4345-84FF-B30CD5CF586B}" destId="{37591D6C-5BAD-42B3-A744-A707F7CA1473}" srcOrd="0" destOrd="0" presId="urn:microsoft.com/office/officeart/2005/8/layout/bList2"/>
    <dgm:cxn modelId="{8E9402FF-614C-4EA2-8BC5-A9ED627F58AE}" type="presOf" srcId="{EAD304DF-0E74-4E16-A77F-45A70AB32333}" destId="{87A62684-7A39-407D-8E08-D11D36368999}" srcOrd="0" destOrd="0" presId="urn:microsoft.com/office/officeart/2005/8/layout/bList2"/>
    <dgm:cxn modelId="{E69008B6-4B28-4C97-AE8A-584D1802E3E1}" type="presOf" srcId="{2F9D28D0-170E-4495-90CA-896AD89DBC7A}" destId="{5B8D1D48-302D-4364-A1B0-DA1CAF5D569B}" srcOrd="0" destOrd="0" presId="urn:microsoft.com/office/officeart/2005/8/layout/bList2"/>
    <dgm:cxn modelId="{6015C0BC-2E78-49D9-AE18-1FC8FE69F47C}" srcId="{C24AF94F-0400-4F79-860E-87AF453661B1}" destId="{EAD304DF-0E74-4E16-A77F-45A70AB32333}" srcOrd="9" destOrd="0" parTransId="{4F2E68DC-4365-4FED-8B15-827A0C17E92F}" sibTransId="{5A6F29B3-E157-4BE3-80A9-2443B9937487}"/>
    <dgm:cxn modelId="{F5A51CB6-FDBD-485C-A7C1-CA8A5E6095A7}" type="presOf" srcId="{79E6D769-F6BC-4CA4-8A64-2FECFE1486DA}" destId="{9E3CEB97-D578-4C85-A959-80782BA2F6EF}" srcOrd="0" destOrd="0" presId="urn:microsoft.com/office/officeart/2005/8/layout/bList2"/>
    <dgm:cxn modelId="{87A55C69-8298-40A5-A506-1B6BECA09E0F}" type="presOf" srcId="{394659A1-3373-4E5E-B3FC-5E0941D21252}" destId="{22CDAA9A-9C10-43AF-8D7D-417B86A598E0}" srcOrd="0" destOrd="0" presId="urn:microsoft.com/office/officeart/2005/8/layout/bList2"/>
    <dgm:cxn modelId="{7F7D3D8A-EEAD-4E49-BEA9-ED05211D929B}" type="presOf" srcId="{C877EACD-A9B5-4A9A-A431-588E07FCF271}" destId="{6A7ECE9A-9CF7-42B4-BF52-DCC86DDC8924}" srcOrd="1" destOrd="0" presId="urn:microsoft.com/office/officeart/2005/8/layout/bList2"/>
    <dgm:cxn modelId="{8A0ECCF9-38CB-447E-ACEB-6F924A489A36}" type="presOf" srcId="{8CA5C895-AD59-4829-AD79-50F7995067C7}" destId="{A50EF824-1157-4446-B968-7589A8607D7E}" srcOrd="0" destOrd="0" presId="urn:microsoft.com/office/officeart/2005/8/layout/bList2"/>
    <dgm:cxn modelId="{E203C109-6B71-4AF0-A0E2-E140BC9D70B8}" srcId="{DC62DEBE-7058-4D2F-A370-E13844D50F61}" destId="{62618E35-C24F-404D-85AE-7A4C86DEA6D2}" srcOrd="1" destOrd="0" parTransId="{5810395D-2A62-439A-AFD9-BB9C04272709}" sibTransId="{3870FBEE-BE17-42B7-9157-12CAFAF13C94}"/>
    <dgm:cxn modelId="{DD60C9B9-03CA-46C4-8ED2-09CCA8A89A8B}" srcId="{C24AF94F-0400-4F79-860E-87AF453661B1}" destId="{0063E160-7705-4B29-BC0C-6FEB01BFC705}" srcOrd="7" destOrd="0" parTransId="{5AF37BBF-642C-43B0-8577-7949FE2C6ECC}" sibTransId="{B27C2F30-7EA9-4CFF-91DD-E08C028F27D9}"/>
    <dgm:cxn modelId="{564DF012-F641-4B1B-BD5A-AA41432B9FA1}" type="presOf" srcId="{BE6F2ABC-4F42-4E26-9692-3647084FE741}" destId="{52F9941B-DC04-4523-8577-7019B160C83D}" srcOrd="0" destOrd="0" presId="urn:microsoft.com/office/officeart/2005/8/layout/bList2"/>
    <dgm:cxn modelId="{92F04E1D-5A1E-4DC5-9211-BC19FE752183}" type="presOf" srcId="{1FB7CBA7-778F-4BCD-92E4-BCA8D44C21DE}" destId="{C8A627B1-0F3F-43EA-AB9F-51BFF6A63618}" srcOrd="0" destOrd="0" presId="urn:microsoft.com/office/officeart/2005/8/layout/bList2"/>
    <dgm:cxn modelId="{4DEDBC6C-9063-4724-95FD-0C1420136639}" srcId="{C24AF94F-0400-4F79-860E-87AF453661B1}" destId="{2AF645A6-CDC9-4CE0-AB82-9541C5EBD03B}" srcOrd="3" destOrd="0" parTransId="{27A21D70-E9F4-4D27-816E-04C8DB506571}" sibTransId="{728AF457-5B6F-449B-96E6-71FE117DA412}"/>
    <dgm:cxn modelId="{6E2A4228-AB00-482A-9D77-FA470DA63BE5}" type="presOf" srcId="{79E6D769-F6BC-4CA4-8A64-2FECFE1486DA}" destId="{CBA0CF7A-D372-4434-8CB8-7E39C8B623DE}" srcOrd="1" destOrd="0" presId="urn:microsoft.com/office/officeart/2005/8/layout/bList2"/>
    <dgm:cxn modelId="{12880248-0A4A-4970-A836-DD0D72AECA0A}" srcId="{2AF645A6-CDC9-4CE0-AB82-9541C5EBD03B}" destId="{5E53D115-A28F-4F18-BC1C-392359CBF4C0}" srcOrd="0" destOrd="0" parTransId="{8BD1B5C5-9A45-479D-9F86-99889D48E508}" sibTransId="{DB170C38-C83C-4EB1-8725-3E58F40E503C}"/>
    <dgm:cxn modelId="{852DC93C-E7E9-476C-8A5D-205D13FA77AD}" type="presOf" srcId="{5A6F29B3-E157-4BE3-80A9-2443B9937487}" destId="{CBF32B5F-E7D0-4822-B8FF-0E722FE6A366}" srcOrd="0" destOrd="0" presId="urn:microsoft.com/office/officeart/2005/8/layout/bList2"/>
    <dgm:cxn modelId="{2F69F42E-FCBB-4F63-87FE-33AC84CA39E7}" type="presOf" srcId="{FD751534-8863-413D-AE83-113063F96E38}" destId="{0B7B2B68-CBA1-403A-A670-54F3FA6E5A20}" srcOrd="0" destOrd="0" presId="urn:microsoft.com/office/officeart/2005/8/layout/bList2"/>
    <dgm:cxn modelId="{F82FAB2D-A173-4F56-B2E2-07FD7E526710}" srcId="{C24AF94F-0400-4F79-860E-87AF453661B1}" destId="{D5F385C1-1F64-440F-8832-29D76768FB53}" srcOrd="0" destOrd="0" parTransId="{4EE75C3D-BFCB-42EC-8960-F8263149F0FD}" sibTransId="{E48FAE6E-DD1E-47E4-B68F-9A73106DF466}"/>
    <dgm:cxn modelId="{19FCB60B-4F38-4CBA-8373-34CF4524C0C0}" type="presOf" srcId="{5E53D115-A28F-4F18-BC1C-392359CBF4C0}" destId="{EDB32EF6-E326-4E1C-B4C5-B98DAAFD88C9}" srcOrd="0" destOrd="0" presId="urn:microsoft.com/office/officeart/2005/8/layout/bList2"/>
    <dgm:cxn modelId="{58B70C58-6B0C-478C-BDF9-8BEEBEAA75BE}" srcId="{C24AF94F-0400-4F79-860E-87AF453661B1}" destId="{8CA5C895-AD59-4829-AD79-50F7995067C7}" srcOrd="4" destOrd="0" parTransId="{65356906-D511-4007-B67D-F5A969E7571C}" sibTransId="{394659A1-3373-4E5E-B3FC-5E0941D21252}"/>
    <dgm:cxn modelId="{F73B0337-DAFC-4FD4-83BC-0B322D9AD976}" type="presOf" srcId="{62618E35-C24F-404D-85AE-7A4C86DEA6D2}" destId="{BD152224-E9E2-48B5-A348-8A51BE68A90F}" srcOrd="0" destOrd="1" presId="urn:microsoft.com/office/officeart/2005/8/layout/bList2"/>
    <dgm:cxn modelId="{EE17CF4E-15B7-4E0B-A51D-1F0D5C0728FF}" type="presOf" srcId="{DC62DEBE-7058-4D2F-A370-E13844D50F61}" destId="{6932F34D-7547-47B4-B659-40F0A80C1FF1}" srcOrd="1" destOrd="0" presId="urn:microsoft.com/office/officeart/2005/8/layout/bList2"/>
    <dgm:cxn modelId="{988465D2-E544-408C-9B72-D4EBD0A405A1}" type="presOf" srcId="{0B7EBE67-6142-44EB-98E2-F3BBB757074E}" destId="{5F38D977-8EB2-4D44-AC15-002EE9E24031}" srcOrd="0" destOrd="0" presId="urn:microsoft.com/office/officeart/2005/8/layout/bList2"/>
    <dgm:cxn modelId="{B32C505E-C70E-4C0B-BBA4-0235408DB13C}" type="presOf" srcId="{5883D412-4812-4352-B4AA-B07B1A144E56}" destId="{7DED3B64-0322-4FAE-826C-C19C961BE1D9}" srcOrd="0" destOrd="0" presId="urn:microsoft.com/office/officeart/2005/8/layout/bList2"/>
    <dgm:cxn modelId="{EA87484C-2036-4E8E-84D6-C190F46A5363}" type="presOf" srcId="{DC62DEBE-7058-4D2F-A370-E13844D50F61}" destId="{3063AAD8-2A08-4256-B30E-3CAF655E8358}" srcOrd="0" destOrd="0" presId="urn:microsoft.com/office/officeart/2005/8/layout/bList2"/>
    <dgm:cxn modelId="{F14FCAA8-8B07-4671-8060-E9C82A55E5D8}" type="presOf" srcId="{E1070B86-B29C-43C4-9A2B-9435AB2B87D5}" destId="{BD152224-E9E2-48B5-A348-8A51BE68A90F}" srcOrd="0" destOrd="0" presId="urn:microsoft.com/office/officeart/2005/8/layout/bList2"/>
    <dgm:cxn modelId="{9768F9C7-6442-4061-A2F6-64C2A2949EBF}" srcId="{0063E160-7705-4B29-BC0C-6FEB01BFC705}" destId="{73489BFC-870C-4C50-A44D-0C46F022C3AC}" srcOrd="0" destOrd="0" parTransId="{6B2C664E-9655-466D-BB8E-36730727D2A9}" sibTransId="{0A43EAD6-C2D9-4293-8880-17F4A99A95D8}"/>
    <dgm:cxn modelId="{A6766B03-A971-4F8C-B485-5F1424AC97B0}" type="presOf" srcId="{8CA5C895-AD59-4829-AD79-50F7995067C7}" destId="{8607DFC5-7736-423C-A219-3426AE13545E}" srcOrd="1" destOrd="0" presId="urn:microsoft.com/office/officeart/2005/8/layout/bList2"/>
    <dgm:cxn modelId="{6C97781F-E20D-4934-AC81-6E7088190463}" type="presOf" srcId="{0B7EBE67-6142-44EB-98E2-F3BBB757074E}" destId="{1B84F3F8-EB73-427A-BCA3-5D35344E31BB}" srcOrd="1" destOrd="0" presId="urn:microsoft.com/office/officeart/2005/8/layout/bList2"/>
    <dgm:cxn modelId="{5A7328CD-3FBA-4359-BD4C-ABCF40A0E837}" srcId="{C24AF94F-0400-4F79-860E-87AF453661B1}" destId="{FD751534-8863-413D-AE83-113063F96E38}" srcOrd="10" destOrd="0" parTransId="{CC1A9DED-82B2-4135-9D02-D29FF0E26E90}" sibTransId="{AB37B6F8-BCB7-4B6A-A873-4C016F830FD2}"/>
    <dgm:cxn modelId="{FA8D10B8-E15D-4611-9DDB-F65A6F75D8BA}" srcId="{D5F385C1-1F64-440F-8832-29D76768FB53}" destId="{17621CE0-1A76-438A-8577-92DBC7EB05C7}" srcOrd="0" destOrd="0" parTransId="{D839108B-131A-4902-A34A-AD57823EA608}" sibTransId="{9D6FFB1B-9291-4D53-9A0C-FBB06713144D}"/>
    <dgm:cxn modelId="{07C0C433-6349-4474-B3A1-B3F7B08B1A35}" type="presOf" srcId="{728AF457-5B6F-449B-96E6-71FE117DA412}" destId="{529A4D77-2897-4FD8-83B9-EC37B94C40F2}" srcOrd="0" destOrd="0" presId="urn:microsoft.com/office/officeart/2005/8/layout/bList2"/>
    <dgm:cxn modelId="{4B1662B1-7D4C-49FE-982D-416917BBF852}" type="presOf" srcId="{5883D412-4812-4352-B4AA-B07B1A144E56}" destId="{DFACB8EE-286A-414D-A499-690C32BB4770}" srcOrd="1" destOrd="0" presId="urn:microsoft.com/office/officeart/2005/8/layout/bList2"/>
    <dgm:cxn modelId="{7D82D817-79CB-431E-AE98-E825C5C11E44}" type="presOf" srcId="{0063E160-7705-4B29-BC0C-6FEB01BFC705}" destId="{D3705345-1C6D-4A64-AB3B-382362FA7E80}" srcOrd="0" destOrd="0" presId="urn:microsoft.com/office/officeart/2005/8/layout/bList2"/>
    <dgm:cxn modelId="{7CD21057-4262-437F-95E5-A60D205D1973}" type="presOf" srcId="{17621CE0-1A76-438A-8577-92DBC7EB05C7}" destId="{6CB42155-8E90-4BB7-BFB1-680927281978}" srcOrd="0" destOrd="0" presId="urn:microsoft.com/office/officeart/2005/8/layout/bList2"/>
    <dgm:cxn modelId="{EF7312E4-9FE7-4141-AAA6-E956D5A9FD04}" type="presOf" srcId="{3E770776-EEE2-47ED-9F07-FA2D4F1E6D66}" destId="{417F1B79-9FD8-4F7E-B5FD-A16D8CC55C23}" srcOrd="0" destOrd="0" presId="urn:microsoft.com/office/officeart/2005/8/layout/bList2"/>
    <dgm:cxn modelId="{F637A4A5-639C-4CE5-B78A-22ACA537A8CE}" type="presOf" srcId="{B27C2F30-7EA9-4CFF-91DD-E08C028F27D9}" destId="{7BEF1AE5-4AC3-4BE8-8396-649DCFF2E796}" srcOrd="0" destOrd="0" presId="urn:microsoft.com/office/officeart/2005/8/layout/bList2"/>
    <dgm:cxn modelId="{E75651C0-C69E-4292-96FF-1FD552431E38}" srcId="{DC62DEBE-7058-4D2F-A370-E13844D50F61}" destId="{E1070B86-B29C-43C4-9A2B-9435AB2B87D5}" srcOrd="0" destOrd="0" parTransId="{A06412AB-33C0-4CBD-A1FA-07E7F1C1A296}" sibTransId="{B13FEBB5-8E07-481C-A427-D6CD73A4B033}"/>
    <dgm:cxn modelId="{3188B2BE-7CEA-4431-B27D-2428209F1604}" type="presParOf" srcId="{AA1508F6-4710-4C76-97E8-694D173C39EB}" destId="{5C89F240-4B91-4A39-9871-3C893562F47C}" srcOrd="0" destOrd="0" presId="urn:microsoft.com/office/officeart/2005/8/layout/bList2"/>
    <dgm:cxn modelId="{BA8B01C2-0AAA-42F4-8644-AFD94BC4FC8F}" type="presParOf" srcId="{5C89F240-4B91-4A39-9871-3C893562F47C}" destId="{6CB42155-8E90-4BB7-BFB1-680927281978}" srcOrd="0" destOrd="0" presId="urn:microsoft.com/office/officeart/2005/8/layout/bList2"/>
    <dgm:cxn modelId="{B8FE1F8F-E50E-4171-8751-568A4928A3BF}" type="presParOf" srcId="{5C89F240-4B91-4A39-9871-3C893562F47C}" destId="{E4884892-0E10-42EB-AC1F-4BD260FC8F35}" srcOrd="1" destOrd="0" presId="urn:microsoft.com/office/officeart/2005/8/layout/bList2"/>
    <dgm:cxn modelId="{92678008-F280-4CE2-936B-7A82C0291462}" type="presParOf" srcId="{5C89F240-4B91-4A39-9871-3C893562F47C}" destId="{1FA526A8-4684-4D30-9ABF-16236B9706A5}" srcOrd="2" destOrd="0" presId="urn:microsoft.com/office/officeart/2005/8/layout/bList2"/>
    <dgm:cxn modelId="{DB8E1842-A5E2-4514-B541-04DF35075256}" type="presParOf" srcId="{5C89F240-4B91-4A39-9871-3C893562F47C}" destId="{A394EA4C-1C08-49AF-80B7-F3E6145A9BB6}" srcOrd="3" destOrd="0" presId="urn:microsoft.com/office/officeart/2005/8/layout/bList2"/>
    <dgm:cxn modelId="{9D0F2C6B-3140-469B-8597-65D4BE450AE3}" type="presParOf" srcId="{AA1508F6-4710-4C76-97E8-694D173C39EB}" destId="{90F77085-06B2-4CF9-B545-6AB8B4A24B2A}" srcOrd="1" destOrd="0" presId="urn:microsoft.com/office/officeart/2005/8/layout/bList2"/>
    <dgm:cxn modelId="{9A8AA956-E2A5-4278-8F65-B44185E72585}" type="presParOf" srcId="{AA1508F6-4710-4C76-97E8-694D173C39EB}" destId="{CD48C977-D1CD-45AB-AEE6-4CA07A59E877}" srcOrd="2" destOrd="0" presId="urn:microsoft.com/office/officeart/2005/8/layout/bList2"/>
    <dgm:cxn modelId="{E5998594-65E9-4A80-A651-56BAF073F9E6}" type="presParOf" srcId="{CD48C977-D1CD-45AB-AEE6-4CA07A59E877}" destId="{417F1B79-9FD8-4F7E-B5FD-A16D8CC55C23}" srcOrd="0" destOrd="0" presId="urn:microsoft.com/office/officeart/2005/8/layout/bList2"/>
    <dgm:cxn modelId="{BC1433D1-851B-4F5D-BC0C-659D120AAEBF}" type="presParOf" srcId="{CD48C977-D1CD-45AB-AEE6-4CA07A59E877}" destId="{7DED3B64-0322-4FAE-826C-C19C961BE1D9}" srcOrd="1" destOrd="0" presId="urn:microsoft.com/office/officeart/2005/8/layout/bList2"/>
    <dgm:cxn modelId="{87C2EEC8-1F9E-4F01-99C7-DA1BFF228656}" type="presParOf" srcId="{CD48C977-D1CD-45AB-AEE6-4CA07A59E877}" destId="{DFACB8EE-286A-414D-A499-690C32BB4770}" srcOrd="2" destOrd="0" presId="urn:microsoft.com/office/officeart/2005/8/layout/bList2"/>
    <dgm:cxn modelId="{642A40E0-BDDD-4104-B45B-CA718BBEDC34}" type="presParOf" srcId="{CD48C977-D1CD-45AB-AEE6-4CA07A59E877}" destId="{9B7E3A5D-89EF-4514-BE6E-F2BF959E4A1D}" srcOrd="3" destOrd="0" presId="urn:microsoft.com/office/officeart/2005/8/layout/bList2"/>
    <dgm:cxn modelId="{9F4FE3CB-3B91-486A-822E-212A5CB9ABBF}" type="presParOf" srcId="{AA1508F6-4710-4C76-97E8-694D173C39EB}" destId="{52F9941B-DC04-4523-8577-7019B160C83D}" srcOrd="3" destOrd="0" presId="urn:microsoft.com/office/officeart/2005/8/layout/bList2"/>
    <dgm:cxn modelId="{CC296E07-ABD1-4EE8-B66B-B2B91FEA5713}" type="presParOf" srcId="{AA1508F6-4710-4C76-97E8-694D173C39EB}" destId="{BBE7D73C-90FF-4DAD-8C74-BA5B4E943591}" srcOrd="4" destOrd="0" presId="urn:microsoft.com/office/officeart/2005/8/layout/bList2"/>
    <dgm:cxn modelId="{2406B687-1332-449E-A033-8B12BB4FC674}" type="presParOf" srcId="{BBE7D73C-90FF-4DAD-8C74-BA5B4E943591}" destId="{5B8D1D48-302D-4364-A1B0-DA1CAF5D569B}" srcOrd="0" destOrd="0" presId="urn:microsoft.com/office/officeart/2005/8/layout/bList2"/>
    <dgm:cxn modelId="{BC1C1E1F-EF46-4DB5-9557-E8BFFF1C490A}" type="presParOf" srcId="{BBE7D73C-90FF-4DAD-8C74-BA5B4E943591}" destId="{9E3CEB97-D578-4C85-A959-80782BA2F6EF}" srcOrd="1" destOrd="0" presId="urn:microsoft.com/office/officeart/2005/8/layout/bList2"/>
    <dgm:cxn modelId="{0F1EE267-BDEF-4438-B865-0792FADA9A5D}" type="presParOf" srcId="{BBE7D73C-90FF-4DAD-8C74-BA5B4E943591}" destId="{CBA0CF7A-D372-4434-8CB8-7E39C8B623DE}" srcOrd="2" destOrd="0" presId="urn:microsoft.com/office/officeart/2005/8/layout/bList2"/>
    <dgm:cxn modelId="{E5A857AC-3009-447C-B358-2744FF2B79D7}" type="presParOf" srcId="{BBE7D73C-90FF-4DAD-8C74-BA5B4E943591}" destId="{776ADE26-8D2B-4832-8D20-DF1336248895}" srcOrd="3" destOrd="0" presId="urn:microsoft.com/office/officeart/2005/8/layout/bList2"/>
    <dgm:cxn modelId="{2F3EF74D-4E23-4F6B-9F61-E7EACF026C48}" type="presParOf" srcId="{AA1508F6-4710-4C76-97E8-694D173C39EB}" destId="{C8A627B1-0F3F-43EA-AB9F-51BFF6A63618}" srcOrd="5" destOrd="0" presId="urn:microsoft.com/office/officeart/2005/8/layout/bList2"/>
    <dgm:cxn modelId="{3464F613-204F-4AE1-855F-97F831E7CC0E}" type="presParOf" srcId="{AA1508F6-4710-4C76-97E8-694D173C39EB}" destId="{B13B1318-6C71-4335-ABD1-F8973052CCF3}" srcOrd="6" destOrd="0" presId="urn:microsoft.com/office/officeart/2005/8/layout/bList2"/>
    <dgm:cxn modelId="{4E6A7BC5-B5A1-4971-99E3-58C1D8AE26D2}" type="presParOf" srcId="{B13B1318-6C71-4335-ABD1-F8973052CCF3}" destId="{EDB32EF6-E326-4E1C-B4C5-B98DAAFD88C9}" srcOrd="0" destOrd="0" presId="urn:microsoft.com/office/officeart/2005/8/layout/bList2"/>
    <dgm:cxn modelId="{81F78058-01C7-41C4-A04F-B1598242B0E5}" type="presParOf" srcId="{B13B1318-6C71-4335-ABD1-F8973052CCF3}" destId="{F1EAC381-E89A-465E-BB18-C30570CAC2C2}" srcOrd="1" destOrd="0" presId="urn:microsoft.com/office/officeart/2005/8/layout/bList2"/>
    <dgm:cxn modelId="{A2FFB727-0530-4956-AB66-1D65FF17BE5D}" type="presParOf" srcId="{B13B1318-6C71-4335-ABD1-F8973052CCF3}" destId="{C4EE32E7-018B-426D-8CFC-962409906E74}" srcOrd="2" destOrd="0" presId="urn:microsoft.com/office/officeart/2005/8/layout/bList2"/>
    <dgm:cxn modelId="{2C03E9EA-3542-400B-9D13-88648A14E258}" type="presParOf" srcId="{B13B1318-6C71-4335-ABD1-F8973052CCF3}" destId="{87B80C20-F868-4C62-ADC1-91C686347F54}" srcOrd="3" destOrd="0" presId="urn:microsoft.com/office/officeart/2005/8/layout/bList2"/>
    <dgm:cxn modelId="{D1797F62-2395-4A8C-A3C9-4B5243392A7E}" type="presParOf" srcId="{AA1508F6-4710-4C76-97E8-694D173C39EB}" destId="{529A4D77-2897-4FD8-83B9-EC37B94C40F2}" srcOrd="7" destOrd="0" presId="urn:microsoft.com/office/officeart/2005/8/layout/bList2"/>
    <dgm:cxn modelId="{FBDFA7DB-5ABA-4AE0-A3B6-D5CB682E2CCB}" type="presParOf" srcId="{AA1508F6-4710-4C76-97E8-694D173C39EB}" destId="{4D3B4762-FBF6-4890-AF7A-E6CD5366B97D}" srcOrd="8" destOrd="0" presId="urn:microsoft.com/office/officeart/2005/8/layout/bList2"/>
    <dgm:cxn modelId="{589BCBF6-B5E4-4365-A3EA-F77AAB4F4B7B}" type="presParOf" srcId="{4D3B4762-FBF6-4890-AF7A-E6CD5366B97D}" destId="{2B533D42-AABD-4E04-A13A-E34BD61BDFC2}" srcOrd="0" destOrd="0" presId="urn:microsoft.com/office/officeart/2005/8/layout/bList2"/>
    <dgm:cxn modelId="{E7048D6E-1DEB-4649-9BAA-43D686D67E61}" type="presParOf" srcId="{4D3B4762-FBF6-4890-AF7A-E6CD5366B97D}" destId="{A50EF824-1157-4446-B968-7589A8607D7E}" srcOrd="1" destOrd="0" presId="urn:microsoft.com/office/officeart/2005/8/layout/bList2"/>
    <dgm:cxn modelId="{FDB3889E-376E-4AA6-80EC-289AB098F048}" type="presParOf" srcId="{4D3B4762-FBF6-4890-AF7A-E6CD5366B97D}" destId="{8607DFC5-7736-423C-A219-3426AE13545E}" srcOrd="2" destOrd="0" presId="urn:microsoft.com/office/officeart/2005/8/layout/bList2"/>
    <dgm:cxn modelId="{B63151E0-4A12-45A7-A0FD-B9AABA3BAA92}" type="presParOf" srcId="{4D3B4762-FBF6-4890-AF7A-E6CD5366B97D}" destId="{5BD7DB67-210B-4405-A0E7-38356CF70E2F}" srcOrd="3" destOrd="0" presId="urn:microsoft.com/office/officeart/2005/8/layout/bList2"/>
    <dgm:cxn modelId="{31308BC5-FABC-43BA-BE61-CA45C2A70A76}" type="presParOf" srcId="{AA1508F6-4710-4C76-97E8-694D173C39EB}" destId="{22CDAA9A-9C10-43AF-8D7D-417B86A598E0}" srcOrd="9" destOrd="0" presId="urn:microsoft.com/office/officeart/2005/8/layout/bList2"/>
    <dgm:cxn modelId="{1DE56741-4DFD-42AE-92D1-ACDEC667D99F}" type="presParOf" srcId="{AA1508F6-4710-4C76-97E8-694D173C39EB}" destId="{43B6FD7E-3F27-4A44-AA72-08E4B909BF23}" srcOrd="10" destOrd="0" presId="urn:microsoft.com/office/officeart/2005/8/layout/bList2"/>
    <dgm:cxn modelId="{AE330918-F015-4E24-81D2-44A2C8BA6DD7}" type="presParOf" srcId="{43B6FD7E-3F27-4A44-AA72-08E4B909BF23}" destId="{BD152224-E9E2-48B5-A348-8A51BE68A90F}" srcOrd="0" destOrd="0" presId="urn:microsoft.com/office/officeart/2005/8/layout/bList2"/>
    <dgm:cxn modelId="{9A06DAA2-3463-4B70-B224-DB6B1B43817A}" type="presParOf" srcId="{43B6FD7E-3F27-4A44-AA72-08E4B909BF23}" destId="{3063AAD8-2A08-4256-B30E-3CAF655E8358}" srcOrd="1" destOrd="0" presId="urn:microsoft.com/office/officeart/2005/8/layout/bList2"/>
    <dgm:cxn modelId="{D9CE800B-450A-40FD-8D51-5290AAFA7115}" type="presParOf" srcId="{43B6FD7E-3F27-4A44-AA72-08E4B909BF23}" destId="{6932F34D-7547-47B4-B659-40F0A80C1FF1}" srcOrd="2" destOrd="0" presId="urn:microsoft.com/office/officeart/2005/8/layout/bList2"/>
    <dgm:cxn modelId="{9EBED50B-4C2C-4825-AADF-8C9A24C76BDD}" type="presParOf" srcId="{43B6FD7E-3F27-4A44-AA72-08E4B909BF23}" destId="{F5AE3E7C-92A6-4D5C-BA78-52A7BFA2157D}" srcOrd="3" destOrd="0" presId="urn:microsoft.com/office/officeart/2005/8/layout/bList2"/>
    <dgm:cxn modelId="{51B81EDB-150A-476D-AB6E-683504168AE4}" type="presParOf" srcId="{AA1508F6-4710-4C76-97E8-694D173C39EB}" destId="{26BA7AA3-4937-4612-8F08-A648EAF9D806}" srcOrd="11" destOrd="0" presId="urn:microsoft.com/office/officeart/2005/8/layout/bList2"/>
    <dgm:cxn modelId="{F5E87BAA-77A3-45C8-9530-C20B60189744}" type="presParOf" srcId="{AA1508F6-4710-4C76-97E8-694D173C39EB}" destId="{6E39EC5D-B9B1-445C-A3CB-58AE372B4427}" srcOrd="12" destOrd="0" presId="urn:microsoft.com/office/officeart/2005/8/layout/bList2"/>
    <dgm:cxn modelId="{82E0AFB4-2828-4FE7-B861-010785A575A1}" type="presParOf" srcId="{6E39EC5D-B9B1-445C-A3CB-58AE372B4427}" destId="{BB260C0F-22C5-456A-909D-5216CFD30EEF}" srcOrd="0" destOrd="0" presId="urn:microsoft.com/office/officeart/2005/8/layout/bList2"/>
    <dgm:cxn modelId="{91AF0567-FE8E-4FB4-8DE0-F790925FC53F}" type="presParOf" srcId="{6E39EC5D-B9B1-445C-A3CB-58AE372B4427}" destId="{5F38D977-8EB2-4D44-AC15-002EE9E24031}" srcOrd="1" destOrd="0" presId="urn:microsoft.com/office/officeart/2005/8/layout/bList2"/>
    <dgm:cxn modelId="{3E2C20E2-28B1-424E-AE8E-7A55E934CF6B}" type="presParOf" srcId="{6E39EC5D-B9B1-445C-A3CB-58AE372B4427}" destId="{1B84F3F8-EB73-427A-BCA3-5D35344E31BB}" srcOrd="2" destOrd="0" presId="urn:microsoft.com/office/officeart/2005/8/layout/bList2"/>
    <dgm:cxn modelId="{37559CC9-6D13-4E75-A5AA-9114ED6D8940}" type="presParOf" srcId="{6E39EC5D-B9B1-445C-A3CB-58AE372B4427}" destId="{5BAD9635-C583-4EFA-9518-4CF9825E892C}" srcOrd="3" destOrd="0" presId="urn:microsoft.com/office/officeart/2005/8/layout/bList2"/>
    <dgm:cxn modelId="{8970CAA1-701E-4439-A92F-8F91ECCB169E}" type="presParOf" srcId="{AA1508F6-4710-4C76-97E8-694D173C39EB}" destId="{03CAA752-1069-4341-A240-FBFDC714E5C5}" srcOrd="13" destOrd="0" presId="urn:microsoft.com/office/officeart/2005/8/layout/bList2"/>
    <dgm:cxn modelId="{0EB25AFF-3243-482F-9BCA-05BEBE6A774E}" type="presParOf" srcId="{AA1508F6-4710-4C76-97E8-694D173C39EB}" destId="{38C56DB8-A18B-44A1-BC99-1319C60A3875}" srcOrd="14" destOrd="0" presId="urn:microsoft.com/office/officeart/2005/8/layout/bList2"/>
    <dgm:cxn modelId="{0B5C2A13-AE26-48CF-A591-AB00C18EDEAB}" type="presParOf" srcId="{38C56DB8-A18B-44A1-BC99-1319C60A3875}" destId="{12B6E977-CED8-4AC0-B5EE-22DC0D591E59}" srcOrd="0" destOrd="0" presId="urn:microsoft.com/office/officeart/2005/8/layout/bList2"/>
    <dgm:cxn modelId="{6BFB81E4-62C9-401D-B1E7-3B480D21A8FC}" type="presParOf" srcId="{38C56DB8-A18B-44A1-BC99-1319C60A3875}" destId="{D3705345-1C6D-4A64-AB3B-382362FA7E80}" srcOrd="1" destOrd="0" presId="urn:microsoft.com/office/officeart/2005/8/layout/bList2"/>
    <dgm:cxn modelId="{E3C9FB72-2B4A-488D-8B66-6F065CD8A9B5}" type="presParOf" srcId="{38C56DB8-A18B-44A1-BC99-1319C60A3875}" destId="{2E8BE125-5C6D-4E6E-8F41-8057AEB1D6C5}" srcOrd="2" destOrd="0" presId="urn:microsoft.com/office/officeart/2005/8/layout/bList2"/>
    <dgm:cxn modelId="{65D97266-664E-4E16-8309-E9024ACCF63F}" type="presParOf" srcId="{38C56DB8-A18B-44A1-BC99-1319C60A3875}" destId="{4F5DC5A6-1FEE-4C56-8F70-01463BEE3791}" srcOrd="3" destOrd="0" presId="urn:microsoft.com/office/officeart/2005/8/layout/bList2"/>
    <dgm:cxn modelId="{0AF1D2DA-F549-4622-98CA-7F3245DA3DAA}" type="presParOf" srcId="{AA1508F6-4710-4C76-97E8-694D173C39EB}" destId="{7BEF1AE5-4AC3-4BE8-8396-649DCFF2E796}" srcOrd="15" destOrd="0" presId="urn:microsoft.com/office/officeart/2005/8/layout/bList2"/>
    <dgm:cxn modelId="{55E3C711-7227-4122-BCF8-E7DAAEC166B0}" type="presParOf" srcId="{AA1508F6-4710-4C76-97E8-694D173C39EB}" destId="{A2B5C675-50A8-45D6-A878-38989AA4F221}" srcOrd="16" destOrd="0" presId="urn:microsoft.com/office/officeart/2005/8/layout/bList2"/>
    <dgm:cxn modelId="{B0EE01DB-7887-440D-8FF2-27DDE3932920}" type="presParOf" srcId="{A2B5C675-50A8-45D6-A878-38989AA4F221}" destId="{37591D6C-5BAD-42B3-A744-A707F7CA1473}" srcOrd="0" destOrd="0" presId="urn:microsoft.com/office/officeart/2005/8/layout/bList2"/>
    <dgm:cxn modelId="{BDDF44DB-EAF6-4EB4-837C-2E8519E12015}" type="presParOf" srcId="{A2B5C675-50A8-45D6-A878-38989AA4F221}" destId="{64A8FF16-CB23-4632-87AC-1899F11A5B60}" srcOrd="1" destOrd="0" presId="urn:microsoft.com/office/officeart/2005/8/layout/bList2"/>
    <dgm:cxn modelId="{4424E847-E144-49B4-B707-2DFB0981AE9C}" type="presParOf" srcId="{A2B5C675-50A8-45D6-A878-38989AA4F221}" destId="{6A7ECE9A-9CF7-42B4-BF52-DCC86DDC8924}" srcOrd="2" destOrd="0" presId="urn:microsoft.com/office/officeart/2005/8/layout/bList2"/>
    <dgm:cxn modelId="{D60DD37D-52A9-4FCF-86BE-397041AE38E1}" type="presParOf" srcId="{A2B5C675-50A8-45D6-A878-38989AA4F221}" destId="{E87784CA-8B21-40F5-B2A6-DEA86B8AB5B0}" srcOrd="3" destOrd="0" presId="urn:microsoft.com/office/officeart/2005/8/layout/bList2"/>
    <dgm:cxn modelId="{038E0474-2FC3-4191-81D5-9F5B71C38A8B}" type="presParOf" srcId="{AA1508F6-4710-4C76-97E8-694D173C39EB}" destId="{F2B8F4D6-1E48-4AAA-80D2-5523F2D4B26F}" srcOrd="17" destOrd="0" presId="urn:microsoft.com/office/officeart/2005/8/layout/bList2"/>
    <dgm:cxn modelId="{8202FC8D-10D8-4BFE-AFB8-18C73DEDA37A}" type="presParOf" srcId="{AA1508F6-4710-4C76-97E8-694D173C39EB}" destId="{49EDF477-CA84-4985-A160-3D851C61C29A}" srcOrd="18" destOrd="0" presId="urn:microsoft.com/office/officeart/2005/8/layout/bList2"/>
    <dgm:cxn modelId="{6F30F0EF-E04A-41CA-A7F5-C89C687E1BFF}" type="presParOf" srcId="{49EDF477-CA84-4985-A160-3D851C61C29A}" destId="{D3DE5BC7-F3CE-4B44-A535-20DF5A2261FE}" srcOrd="0" destOrd="0" presId="urn:microsoft.com/office/officeart/2005/8/layout/bList2"/>
    <dgm:cxn modelId="{17DE4976-B425-4B2D-82D4-90EEFAD3D068}" type="presParOf" srcId="{49EDF477-CA84-4985-A160-3D851C61C29A}" destId="{87A62684-7A39-407D-8E08-D11D36368999}" srcOrd="1" destOrd="0" presId="urn:microsoft.com/office/officeart/2005/8/layout/bList2"/>
    <dgm:cxn modelId="{F88AA7CF-0BDD-4821-9ADD-F4601E52DFCF}" type="presParOf" srcId="{49EDF477-CA84-4985-A160-3D851C61C29A}" destId="{4A08958B-3CC9-4152-A721-2D444F41DB4F}" srcOrd="2" destOrd="0" presId="urn:microsoft.com/office/officeart/2005/8/layout/bList2"/>
    <dgm:cxn modelId="{7F21D4BA-EE77-42A0-B3B2-68212DED30F1}" type="presParOf" srcId="{49EDF477-CA84-4985-A160-3D851C61C29A}" destId="{D4DD21EA-0E30-4A40-9C96-708285B173DA}" srcOrd="3" destOrd="0" presId="urn:microsoft.com/office/officeart/2005/8/layout/bList2"/>
    <dgm:cxn modelId="{DA65386C-A279-4E90-AB8A-5DEF69336187}" type="presParOf" srcId="{AA1508F6-4710-4C76-97E8-694D173C39EB}" destId="{CBF32B5F-E7D0-4822-B8FF-0E722FE6A366}" srcOrd="19" destOrd="0" presId="urn:microsoft.com/office/officeart/2005/8/layout/bList2"/>
    <dgm:cxn modelId="{837D7F19-7C09-4D06-AF66-B71FD3481274}" type="presParOf" srcId="{AA1508F6-4710-4C76-97E8-694D173C39EB}" destId="{2D007C09-3AE5-4D60-B80C-3FA9530BEE1D}" srcOrd="20" destOrd="0" presId="urn:microsoft.com/office/officeart/2005/8/layout/bList2"/>
    <dgm:cxn modelId="{A1065C2D-26D3-4327-94F2-77F508307540}" type="presParOf" srcId="{2D007C09-3AE5-4D60-B80C-3FA9530BEE1D}" destId="{8920F7B4-96CC-4FCB-9634-56CF3D0899FF}" srcOrd="0" destOrd="0" presId="urn:microsoft.com/office/officeart/2005/8/layout/bList2"/>
    <dgm:cxn modelId="{B411DEF7-961D-452E-8116-B7BE177412B4}" type="presParOf" srcId="{2D007C09-3AE5-4D60-B80C-3FA9530BEE1D}" destId="{0B7B2B68-CBA1-403A-A670-54F3FA6E5A20}" srcOrd="1" destOrd="0" presId="urn:microsoft.com/office/officeart/2005/8/layout/bList2"/>
    <dgm:cxn modelId="{9A960166-7780-4555-B760-21435D2A12A2}" type="presParOf" srcId="{2D007C09-3AE5-4D60-B80C-3FA9530BEE1D}" destId="{966C9881-FD12-4630-ACE5-DE8558BA726D}" srcOrd="2" destOrd="0" presId="urn:microsoft.com/office/officeart/2005/8/layout/bList2"/>
    <dgm:cxn modelId="{53676492-3153-4DDA-BFCC-EC999AD27DDE}" type="presParOf" srcId="{2D007C09-3AE5-4D60-B80C-3FA9530BEE1D}" destId="{BDA4FF66-0639-47C7-9E95-0280CCAF2B69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42155-8E90-4BB7-BFB1-680927281978}">
      <dsp:nvSpPr>
        <dsp:cNvPr id="0" name=""/>
        <dsp:cNvSpPr/>
      </dsp:nvSpPr>
      <dsp:spPr>
        <a:xfrm>
          <a:off x="7256348" y="323192"/>
          <a:ext cx="1065488" cy="94357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МП "Муниципальное управление на территории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на 2023-2028 года"</a:t>
          </a:r>
          <a:endParaRPr lang="ru-RU" sz="800" kern="1200" dirty="0"/>
        </a:p>
      </dsp:txBody>
      <dsp:txXfrm>
        <a:off x="7278457" y="345301"/>
        <a:ext cx="1021270" cy="921466"/>
      </dsp:txXfrm>
    </dsp:sp>
    <dsp:sp modelId="{1FA526A8-4684-4D30-9ABF-16236B9706A5}">
      <dsp:nvSpPr>
        <dsp:cNvPr id="0" name=""/>
        <dsp:cNvSpPr/>
      </dsp:nvSpPr>
      <dsp:spPr>
        <a:xfrm>
          <a:off x="7256348" y="1266752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1"/>
              </a:solidFill>
            </a:rPr>
            <a:t>68611,6</a:t>
          </a:r>
          <a:endParaRPr lang="ru-RU" sz="1100" kern="1200" baseline="0" dirty="0">
            <a:solidFill>
              <a:schemeClr val="tx1"/>
            </a:solidFill>
          </a:endParaRPr>
        </a:p>
      </dsp:txBody>
      <dsp:txXfrm>
        <a:off x="7562510" y="1266752"/>
        <a:ext cx="728956" cy="332258"/>
      </dsp:txXfrm>
    </dsp:sp>
    <dsp:sp modelId="{A394EA4C-1C08-49AF-80B7-F3E6145A9BB6}">
      <dsp:nvSpPr>
        <dsp:cNvPr id="0" name=""/>
        <dsp:cNvSpPr/>
      </dsp:nvSpPr>
      <dsp:spPr>
        <a:xfrm>
          <a:off x="6820859" y="1217420"/>
          <a:ext cx="991258" cy="99125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F1B79-9FD8-4F7E-B5FD-A16D8CC55C23}">
      <dsp:nvSpPr>
        <dsp:cNvPr id="0" name=""/>
        <dsp:cNvSpPr/>
      </dsp:nvSpPr>
      <dsp:spPr>
        <a:xfrm>
          <a:off x="5806180" y="304593"/>
          <a:ext cx="1035118" cy="117406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  МП "Обеспечение безопасности населения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на 2023-2028 годы"</a:t>
          </a:r>
          <a:endParaRPr lang="ru-RU" sz="800" kern="1200" dirty="0"/>
        </a:p>
      </dsp:txBody>
      <dsp:txXfrm>
        <a:off x="5830434" y="328847"/>
        <a:ext cx="986610" cy="1149808"/>
      </dsp:txXfrm>
    </dsp:sp>
    <dsp:sp modelId="{DFACB8EE-286A-414D-A499-690C32BB4770}">
      <dsp:nvSpPr>
        <dsp:cNvPr id="0" name=""/>
        <dsp:cNvSpPr/>
      </dsp:nvSpPr>
      <dsp:spPr>
        <a:xfrm>
          <a:off x="5806180" y="1298149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13864,5</a:t>
          </a:r>
        </a:p>
      </dsp:txBody>
      <dsp:txXfrm>
        <a:off x="6112342" y="1298149"/>
        <a:ext cx="728956" cy="332258"/>
      </dsp:txXfrm>
    </dsp:sp>
    <dsp:sp modelId="{9B7E3A5D-89EF-4514-BE6E-F2BF959E4A1D}">
      <dsp:nvSpPr>
        <dsp:cNvPr id="0" name=""/>
        <dsp:cNvSpPr/>
      </dsp:nvSpPr>
      <dsp:spPr>
        <a:xfrm>
          <a:off x="5360751" y="1273426"/>
          <a:ext cx="997156" cy="99715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D1D48-302D-4364-A1B0-DA1CAF5D569B}">
      <dsp:nvSpPr>
        <dsp:cNvPr id="0" name=""/>
        <dsp:cNvSpPr/>
      </dsp:nvSpPr>
      <dsp:spPr>
        <a:xfrm>
          <a:off x="4234490" y="332854"/>
          <a:ext cx="1035118" cy="86527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  МП "Развитие сферы транспорта и дорожного хозяйства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на 2023-2028 годы"</a:t>
          </a:r>
          <a:endParaRPr lang="ru-RU" sz="800" kern="1200" dirty="0"/>
        </a:p>
      </dsp:txBody>
      <dsp:txXfrm>
        <a:off x="4254765" y="353129"/>
        <a:ext cx="994568" cy="845003"/>
      </dsp:txXfrm>
    </dsp:sp>
    <dsp:sp modelId="{CBA0CF7A-D372-4434-8CB8-7E39C8B623DE}">
      <dsp:nvSpPr>
        <dsp:cNvPr id="0" name=""/>
        <dsp:cNvSpPr/>
      </dsp:nvSpPr>
      <dsp:spPr>
        <a:xfrm>
          <a:off x="4284031" y="1203858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1"/>
              </a:solidFill>
            </a:rPr>
            <a:t>116070,1</a:t>
          </a:r>
          <a:endParaRPr lang="ru-RU" sz="1100" kern="1200" baseline="0" dirty="0">
            <a:solidFill>
              <a:schemeClr val="tx1"/>
            </a:solidFill>
          </a:endParaRPr>
        </a:p>
      </dsp:txBody>
      <dsp:txXfrm>
        <a:off x="4590193" y="1203858"/>
        <a:ext cx="728956" cy="332258"/>
      </dsp:txXfrm>
    </dsp:sp>
    <dsp:sp modelId="{776ADE26-8D2B-4832-8D20-DF1336248895}">
      <dsp:nvSpPr>
        <dsp:cNvPr id="0" name=""/>
        <dsp:cNvSpPr/>
      </dsp:nvSpPr>
      <dsp:spPr>
        <a:xfrm>
          <a:off x="3833034" y="1196230"/>
          <a:ext cx="997156" cy="99715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4000" r="-64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B32EF6-E326-4E1C-B4C5-B98DAAFD88C9}">
      <dsp:nvSpPr>
        <dsp:cNvPr id="0" name=""/>
        <dsp:cNvSpPr/>
      </dsp:nvSpPr>
      <dsp:spPr>
        <a:xfrm>
          <a:off x="2691235" y="432636"/>
          <a:ext cx="1035118" cy="77269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МП "Молодежная политика в </a:t>
          </a:r>
          <a:r>
            <a:rPr lang="ru-RU" sz="800" kern="1200" dirty="0" err="1" smtClean="0"/>
            <a:t>Максатихинском</a:t>
          </a:r>
          <a:r>
            <a:rPr lang="ru-RU" sz="800" kern="1200" dirty="0" smtClean="0"/>
            <a:t> муниципальном округе на 2023-2028 годы"</a:t>
          </a:r>
          <a:endParaRPr lang="ru-RU" sz="800" kern="1200" dirty="0"/>
        </a:p>
      </dsp:txBody>
      <dsp:txXfrm>
        <a:off x="2709340" y="450741"/>
        <a:ext cx="998908" cy="754589"/>
      </dsp:txXfrm>
    </dsp:sp>
    <dsp:sp modelId="{C4EE32E7-018B-426D-8CFC-962409906E74}">
      <dsp:nvSpPr>
        <dsp:cNvPr id="0" name=""/>
        <dsp:cNvSpPr/>
      </dsp:nvSpPr>
      <dsp:spPr>
        <a:xfrm>
          <a:off x="2691235" y="1202199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5799,7</a:t>
          </a:r>
        </a:p>
      </dsp:txBody>
      <dsp:txXfrm>
        <a:off x="2997397" y="1202199"/>
        <a:ext cx="728956" cy="332258"/>
      </dsp:txXfrm>
    </dsp:sp>
    <dsp:sp modelId="{87B80C20-F868-4C62-ADC1-91C686347F54}">
      <dsp:nvSpPr>
        <dsp:cNvPr id="0" name=""/>
        <dsp:cNvSpPr/>
      </dsp:nvSpPr>
      <dsp:spPr>
        <a:xfrm>
          <a:off x="2324336" y="1131276"/>
          <a:ext cx="997156" cy="997156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33D42-AABD-4E04-A13A-E34BD61BDFC2}">
      <dsp:nvSpPr>
        <dsp:cNvPr id="0" name=""/>
        <dsp:cNvSpPr/>
      </dsp:nvSpPr>
      <dsp:spPr>
        <a:xfrm>
          <a:off x="1151935" y="348444"/>
          <a:ext cx="1127533" cy="150368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МП "Развитие системы дошкольного, общего и дополнительного образования муниципального образования "</a:t>
          </a:r>
          <a:r>
            <a:rPr lang="ru-RU" sz="800" kern="1200" dirty="0" err="1" smtClean="0"/>
            <a:t>Максатихинский</a:t>
          </a:r>
          <a:r>
            <a:rPr lang="ru-RU" sz="800" kern="1200" dirty="0" smtClean="0"/>
            <a:t>  муниципальный округ " на 2023-2028 годы"</a:t>
          </a:r>
          <a:endParaRPr lang="ru-RU" sz="800" kern="1200" dirty="0"/>
        </a:p>
      </dsp:txBody>
      <dsp:txXfrm>
        <a:off x="1178354" y="374863"/>
        <a:ext cx="1074695" cy="1477266"/>
      </dsp:txXfrm>
    </dsp:sp>
    <dsp:sp modelId="{8607DFC5-7736-423C-A219-3426AE13545E}">
      <dsp:nvSpPr>
        <dsp:cNvPr id="0" name=""/>
        <dsp:cNvSpPr/>
      </dsp:nvSpPr>
      <dsp:spPr>
        <a:xfrm>
          <a:off x="1235613" y="1725229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549655,4</a:t>
          </a:r>
        </a:p>
      </dsp:txBody>
      <dsp:txXfrm>
        <a:off x="1541775" y="1725229"/>
        <a:ext cx="728956" cy="332258"/>
      </dsp:txXfrm>
    </dsp:sp>
    <dsp:sp modelId="{5BD7DB67-210B-4405-A0E7-38356CF70E2F}">
      <dsp:nvSpPr>
        <dsp:cNvPr id="0" name=""/>
        <dsp:cNvSpPr/>
      </dsp:nvSpPr>
      <dsp:spPr>
        <a:xfrm>
          <a:off x="503860" y="1572896"/>
          <a:ext cx="991258" cy="991258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52224-E9E2-48B5-A348-8A51BE68A90F}">
      <dsp:nvSpPr>
        <dsp:cNvPr id="0" name=""/>
        <dsp:cNvSpPr/>
      </dsp:nvSpPr>
      <dsp:spPr>
        <a:xfrm>
          <a:off x="8037889" y="2665927"/>
          <a:ext cx="1035118" cy="77269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 МП "Развитие отрасли культура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Тверской области на 2023-2028 годы"</a:t>
          </a: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</dsp:txBody>
      <dsp:txXfrm>
        <a:off x="8055994" y="2684032"/>
        <a:ext cx="998908" cy="754589"/>
      </dsp:txXfrm>
    </dsp:sp>
    <dsp:sp modelId="{6932F34D-7547-47B4-B659-40F0A80C1FF1}">
      <dsp:nvSpPr>
        <dsp:cNvPr id="0" name=""/>
        <dsp:cNvSpPr/>
      </dsp:nvSpPr>
      <dsp:spPr>
        <a:xfrm>
          <a:off x="8037889" y="3464322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82384,6</a:t>
          </a:r>
        </a:p>
      </dsp:txBody>
      <dsp:txXfrm>
        <a:off x="8344051" y="3464322"/>
        <a:ext cx="728956" cy="332258"/>
      </dsp:txXfrm>
    </dsp:sp>
    <dsp:sp modelId="{F5AE3E7C-92A6-4D5C-BA78-52A7BFA2157D}">
      <dsp:nvSpPr>
        <dsp:cNvPr id="0" name=""/>
        <dsp:cNvSpPr/>
      </dsp:nvSpPr>
      <dsp:spPr>
        <a:xfrm>
          <a:off x="7664717" y="3528392"/>
          <a:ext cx="986392" cy="986392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60C0F-22C5-456A-909D-5216CFD30EEF}">
      <dsp:nvSpPr>
        <dsp:cNvPr id="0" name=""/>
        <dsp:cNvSpPr/>
      </dsp:nvSpPr>
      <dsp:spPr>
        <a:xfrm>
          <a:off x="6508726" y="2530950"/>
          <a:ext cx="1035118" cy="14566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 МП "Управление муниципальными финансами и совершенствование налоговой политики в </a:t>
          </a:r>
          <a:r>
            <a:rPr lang="ru-RU" sz="800" kern="1200" dirty="0" err="1" smtClean="0"/>
            <a:t>Максатихинском</a:t>
          </a:r>
          <a:r>
            <a:rPr lang="ru-RU" sz="800" kern="1200" dirty="0" smtClean="0"/>
            <a:t>  муниципальном округе на 2023-2028 годы"</a:t>
          </a:r>
        </a:p>
      </dsp:txBody>
      <dsp:txXfrm>
        <a:off x="6532980" y="2555204"/>
        <a:ext cx="986610" cy="1432367"/>
      </dsp:txXfrm>
    </dsp:sp>
    <dsp:sp modelId="{1B84F3F8-EB73-427A-BCA3-5D35344E31BB}">
      <dsp:nvSpPr>
        <dsp:cNvPr id="0" name=""/>
        <dsp:cNvSpPr/>
      </dsp:nvSpPr>
      <dsp:spPr>
        <a:xfrm>
          <a:off x="6552532" y="3828021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14429,3</a:t>
          </a:r>
        </a:p>
      </dsp:txBody>
      <dsp:txXfrm>
        <a:off x="6858694" y="3828021"/>
        <a:ext cx="728956" cy="332258"/>
      </dsp:txXfrm>
    </dsp:sp>
    <dsp:sp modelId="{5BAD9635-C583-4EFA-9518-4CF9825E892C}">
      <dsp:nvSpPr>
        <dsp:cNvPr id="0" name=""/>
        <dsp:cNvSpPr/>
      </dsp:nvSpPr>
      <dsp:spPr>
        <a:xfrm>
          <a:off x="6157103" y="3873470"/>
          <a:ext cx="979665" cy="979665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6E977-CED8-4AC0-B5EE-22DC0D591E59}">
      <dsp:nvSpPr>
        <dsp:cNvPr id="0" name=""/>
        <dsp:cNvSpPr/>
      </dsp:nvSpPr>
      <dsp:spPr>
        <a:xfrm>
          <a:off x="4989754" y="2616070"/>
          <a:ext cx="1035118" cy="111614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   МП "Управление муниципальным имуществом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Тверской области в 2023-2028 годы"</a:t>
          </a:r>
          <a:endParaRPr lang="ru-RU" sz="800" kern="1200" dirty="0"/>
        </a:p>
      </dsp:txBody>
      <dsp:txXfrm>
        <a:off x="5014008" y="2640324"/>
        <a:ext cx="986610" cy="1091887"/>
      </dsp:txXfrm>
    </dsp:sp>
    <dsp:sp modelId="{2E8BE125-5C6D-4E6E-8F41-8057AEB1D6C5}">
      <dsp:nvSpPr>
        <dsp:cNvPr id="0" name=""/>
        <dsp:cNvSpPr/>
      </dsp:nvSpPr>
      <dsp:spPr>
        <a:xfrm>
          <a:off x="4997528" y="3703073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2667,5</a:t>
          </a:r>
          <a:endParaRPr lang="ru-RU" sz="1100" kern="1200" baseline="0" dirty="0">
            <a:solidFill>
              <a:schemeClr val="tx2"/>
            </a:solidFill>
          </a:endParaRPr>
        </a:p>
      </dsp:txBody>
      <dsp:txXfrm>
        <a:off x="5303689" y="3703073"/>
        <a:ext cx="728956" cy="332258"/>
      </dsp:txXfrm>
    </dsp:sp>
    <dsp:sp modelId="{4F5DC5A6-1FEE-4C56-8F70-01463BEE3791}">
      <dsp:nvSpPr>
        <dsp:cNvPr id="0" name=""/>
        <dsp:cNvSpPr/>
      </dsp:nvSpPr>
      <dsp:spPr>
        <a:xfrm>
          <a:off x="4560314" y="3682066"/>
          <a:ext cx="979665" cy="979665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591D6C-5BAD-42B3-A744-A707F7CA1473}">
      <dsp:nvSpPr>
        <dsp:cNvPr id="0" name=""/>
        <dsp:cNvSpPr/>
      </dsp:nvSpPr>
      <dsp:spPr>
        <a:xfrm>
          <a:off x="3470782" y="2661798"/>
          <a:ext cx="1035118" cy="93892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МП "Развитие физической культуры и спорта на территории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в 2023-2028 годы"</a:t>
          </a:r>
          <a:endParaRPr lang="ru-RU" sz="800" kern="1200" dirty="0"/>
        </a:p>
      </dsp:txBody>
      <dsp:txXfrm>
        <a:off x="3492782" y="2683798"/>
        <a:ext cx="991118" cy="916923"/>
      </dsp:txXfrm>
    </dsp:sp>
    <dsp:sp modelId="{6A7ECE9A-9CF7-42B4-BF52-DCC86DDC8924}">
      <dsp:nvSpPr>
        <dsp:cNvPr id="0" name=""/>
        <dsp:cNvSpPr/>
      </dsp:nvSpPr>
      <dsp:spPr>
        <a:xfrm>
          <a:off x="3471599" y="3609486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8612,1</a:t>
          </a:r>
          <a:endParaRPr lang="ru-RU" sz="1100" kern="1200" baseline="0" dirty="0">
            <a:solidFill>
              <a:schemeClr val="tx2"/>
            </a:solidFill>
          </a:endParaRPr>
        </a:p>
      </dsp:txBody>
      <dsp:txXfrm>
        <a:off x="3777761" y="3609486"/>
        <a:ext cx="728956" cy="332258"/>
      </dsp:txXfrm>
    </dsp:sp>
    <dsp:sp modelId="{E87784CA-8B21-40F5-B2A6-DEA86B8AB5B0}">
      <dsp:nvSpPr>
        <dsp:cNvPr id="0" name=""/>
        <dsp:cNvSpPr/>
      </dsp:nvSpPr>
      <dsp:spPr>
        <a:xfrm>
          <a:off x="3049464" y="3558772"/>
          <a:ext cx="1030907" cy="973969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DE5BC7-F3CE-4B44-A535-20DF5A2261FE}">
      <dsp:nvSpPr>
        <dsp:cNvPr id="0" name=""/>
        <dsp:cNvSpPr/>
      </dsp:nvSpPr>
      <dsp:spPr>
        <a:xfrm>
          <a:off x="1926188" y="2648549"/>
          <a:ext cx="1035118" cy="99941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   МП "Социальная поддержка и защита населения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на 2023-2028 годы"</a:t>
          </a:r>
          <a:endParaRPr lang="ru-RU" sz="800" kern="1200" dirty="0"/>
        </a:p>
      </dsp:txBody>
      <dsp:txXfrm>
        <a:off x="1949605" y="2671966"/>
        <a:ext cx="988284" cy="975993"/>
      </dsp:txXfrm>
    </dsp:sp>
    <dsp:sp modelId="{4A08958B-3CC9-4152-A721-2D444F41DB4F}">
      <dsp:nvSpPr>
        <dsp:cNvPr id="0" name=""/>
        <dsp:cNvSpPr/>
      </dsp:nvSpPr>
      <dsp:spPr>
        <a:xfrm>
          <a:off x="1926188" y="3534601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baseline="0" dirty="0" smtClean="0">
              <a:solidFill>
                <a:schemeClr val="tx2"/>
              </a:solidFill>
            </a:rPr>
            <a:t>1636,5</a:t>
          </a:r>
          <a:endParaRPr lang="ru-RU" sz="1100" kern="1200" baseline="0" dirty="0">
            <a:solidFill>
              <a:schemeClr val="tx2"/>
            </a:solidFill>
          </a:endParaRPr>
        </a:p>
      </dsp:txBody>
      <dsp:txXfrm>
        <a:off x="2232350" y="3534601"/>
        <a:ext cx="728956" cy="332258"/>
      </dsp:txXfrm>
    </dsp:sp>
    <dsp:sp modelId="{D4DD21EA-0E30-4A40-9C96-708285B173DA}">
      <dsp:nvSpPr>
        <dsp:cNvPr id="0" name=""/>
        <dsp:cNvSpPr/>
      </dsp:nvSpPr>
      <dsp:spPr>
        <a:xfrm>
          <a:off x="1511972" y="3513376"/>
          <a:ext cx="1030907" cy="966477"/>
        </a:xfrm>
        <a:prstGeom prst="ellipse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0F7B4-96CC-4FCB-9634-56CF3D0899FF}">
      <dsp:nvSpPr>
        <dsp:cNvPr id="0" name=""/>
        <dsp:cNvSpPr/>
      </dsp:nvSpPr>
      <dsp:spPr>
        <a:xfrm>
          <a:off x="381595" y="2691344"/>
          <a:ext cx="1035118" cy="99505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30480" rIns="10160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/>
            <a:t>МП «Жилищно-коммунальное хозяйство и энергетика </a:t>
          </a:r>
          <a:r>
            <a:rPr lang="ru-RU" sz="800" kern="1200" dirty="0" err="1" smtClean="0"/>
            <a:t>Максатихинского</a:t>
          </a:r>
          <a:r>
            <a:rPr lang="ru-RU" sz="800" kern="1200" dirty="0" smtClean="0"/>
            <a:t> муниципального округа Тверской области на 2023-2028годы»</a:t>
          </a:r>
          <a:endParaRPr lang="ru-RU" sz="800" kern="1200" dirty="0"/>
        </a:p>
      </dsp:txBody>
      <dsp:txXfrm>
        <a:off x="404910" y="2714659"/>
        <a:ext cx="988488" cy="971744"/>
      </dsp:txXfrm>
    </dsp:sp>
    <dsp:sp modelId="{966C9881-FD12-4630-ACE5-DE8558BA726D}">
      <dsp:nvSpPr>
        <dsp:cNvPr id="0" name=""/>
        <dsp:cNvSpPr/>
      </dsp:nvSpPr>
      <dsp:spPr>
        <a:xfrm>
          <a:off x="326599" y="3692528"/>
          <a:ext cx="1035118" cy="332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/>
              </a:solidFill>
            </a:rPr>
            <a:t>207809,3</a:t>
          </a:r>
        </a:p>
      </dsp:txBody>
      <dsp:txXfrm>
        <a:off x="632761" y="3692528"/>
        <a:ext cx="728956" cy="332258"/>
      </dsp:txXfrm>
    </dsp:sp>
    <dsp:sp modelId="{BDA4FF66-0639-47C7-9E95-0280CCAF2B69}">
      <dsp:nvSpPr>
        <dsp:cNvPr id="0" name=""/>
        <dsp:cNvSpPr/>
      </dsp:nvSpPr>
      <dsp:spPr>
        <a:xfrm>
          <a:off x="0" y="3910273"/>
          <a:ext cx="941004" cy="799649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jpg"/></Relationships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rawing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0.54493</cdr:y>
    </cdr:from>
    <cdr:to>
      <cdr:x>0.37218</cdr:x>
      <cdr:y>0.9444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3045073"/>
          <a:ext cx="3043975" cy="22322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  <a:effectLst xmlns:a="http://schemas.openxmlformats.org/drawingml/2006/main">
          <a:outerShdw dist="35921" dir="2700000" algn="ctr" rotWithShape="0">
            <a:schemeClr val="bg2"/>
          </a:outerShdw>
          <a:softEdge rad="317500"/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0.45455</cdr:x>
      <cdr:y>0.05882</cdr:y>
    </cdr:from>
    <cdr:to>
      <cdr:x>0.6</cdr:x>
      <cdr:y>0.11765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3600400" y="288032"/>
          <a:ext cx="1152128" cy="28803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79400,1</a:t>
          </a:r>
          <a:endParaRPr lang="ru-RU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0.64889</cdr:x>
      <cdr:y>0.49087</cdr:y>
    </cdr:from>
    <cdr:to>
      <cdr:x>1</cdr:x>
      <cdr:y>0.89315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5139780" y="2403567"/>
          <a:ext cx="2781100" cy="196977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4400"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marR="0" lvl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tabLst/>
            <a:defRPr/>
          </a:pPr>
          <a:r>
            <a:rPr kumimoji="0" lang="ru-RU" sz="10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Расходы на осуществление государственных</a:t>
          </a:r>
          <a:r>
            <a:rPr kumimoji="0" lang="ru-RU" sz="10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полномочий :</a:t>
          </a:r>
        </a:p>
        <a:p xmlns:a="http://schemas.openxmlformats.org/drawingml/2006/main">
          <a:pPr marR="0" lvl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tabLst/>
            <a:defRPr/>
          </a:pPr>
          <a:r>
            <a: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kumimoji="0" lang="ru-RU" sz="10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комиссии по делам несовершеннолетних за 2025 год 579,8 тыс. руб.</a:t>
          </a:r>
        </a:p>
        <a:p xmlns:a="http://schemas.openxmlformats.org/drawingml/2006/main">
          <a:pPr marL="171450" indent="-171450" algn="ctr" fontAlgn="auto">
            <a:spcBef>
              <a:spcPts val="0"/>
            </a:spcBef>
            <a:spcAft>
              <a:spcPts val="0"/>
            </a:spcAft>
            <a:buFontTx/>
            <a:buChar char="-"/>
            <a:defRPr/>
          </a:pPr>
          <a:r>
            <a: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созданию административных комиссий  за 2025 </a:t>
          </a:r>
          <a:r>
            <a: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год </a:t>
          </a:r>
          <a:r>
            <a: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310,3 </a:t>
          </a:r>
          <a:r>
            <a: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</a:t>
          </a:r>
          <a:r>
            <a: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marL="171450" indent="-171450" algn="ctr" fontAlgn="auto">
            <a:spcBef>
              <a:spcPts val="0"/>
            </a:spcBef>
            <a:spcAft>
              <a:spcPts val="0"/>
            </a:spcAft>
            <a:buFontTx/>
            <a:buChar char="-"/>
            <a:defRPr/>
          </a:pPr>
          <a:r>
            <a: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Субвенция на осуществление полномочий по составлению (изменению)списков кандидатов в присяжные заседатели Федеральных судов общей юрисдикции в Российской Федерации 4,9 тыс. руб.</a:t>
          </a:r>
          <a:endParaRPr lang="ru-RU" sz="1000" dirty="0">
            <a:solidFill>
              <a:prstClr val="black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R="0" lvl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tabLst/>
            <a:defRPr/>
          </a:pPr>
          <a:endParaRPr kumimoji="0" lang="ru-RU" sz="1200" b="1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0.23189</cdr:x>
      <cdr:y>0.66766</cdr:y>
    </cdr:from>
    <cdr:to>
      <cdr:x>0.60253</cdr:x>
      <cdr:y>0.99422</cdr:y>
    </cdr:to>
    <cdr:pic>
      <cdr:nvPicPr>
        <cdr:cNvPr id="3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892201" y="3471912"/>
          <a:ext cx="3024330" cy="16981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>
          <a:outerShdw dist="35921" dir="2700000" algn="ctr" rotWithShape="0">
            <a:schemeClr val="bg2"/>
          </a:outerShdw>
          <a:softEdge rad="317500"/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0.68507</cdr:x>
      <cdr:y>0.00344</cdr:y>
    </cdr:from>
    <cdr:to>
      <cdr:x>0.80191</cdr:x>
      <cdr:y>0.07011</cdr:y>
    </cdr:to>
    <cdr:sp macro="" textlink="">
      <cdr:nvSpPr>
        <cdr:cNvPr id="2" name="Скругленная прямоугольная выноска 1"/>
        <cdr:cNvSpPr/>
      </cdr:nvSpPr>
      <cdr:spPr>
        <a:xfrm xmlns:a="http://schemas.openxmlformats.org/drawingml/2006/main">
          <a:off x="5884041" y="21074"/>
          <a:ext cx="1003531" cy="408065"/>
        </a:xfrm>
        <a:prstGeom xmlns:a="http://schemas.openxmlformats.org/drawingml/2006/main" prst="wedgeRoundRectCallou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err="1" smtClean="0">
              <a:ln>
                <a:solidFill>
                  <a:schemeClr val="tx1"/>
                </a:solidFill>
              </a:ln>
            </a:rPr>
            <a:t>тыс.руб</a:t>
          </a:r>
          <a:r>
            <a:rPr lang="ru-RU" dirty="0" smtClean="0">
              <a:ln>
                <a:solidFill>
                  <a:schemeClr val="tx1"/>
                </a:solidFill>
              </a:ln>
            </a:rPr>
            <a:t>.</a:t>
          </a:r>
          <a:endParaRPr lang="ru-RU" dirty="0">
            <a:ln>
              <a:solidFill>
                <a:schemeClr val="tx1"/>
              </a:solidFill>
            </a:ln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0.58497</cdr:x>
      <cdr:y>0.57134</cdr:y>
    </cdr:from>
    <cdr:to>
      <cdr:x>1</cdr:x>
      <cdr:y>1</cdr:y>
    </cdr:to>
    <cdr:pic>
      <cdr:nvPicPr>
        <cdr:cNvPr id="2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695180" y="2839839"/>
          <a:ext cx="3331220" cy="21306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>
          <a:outerShdw dist="35921" dir="2700000" algn="ctr" rotWithShape="0">
            <a:schemeClr val="bg2"/>
          </a:outerShdw>
          <a:softEdge rad="635000"/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0.56388</cdr:y>
    </cdr:from>
    <cdr:to>
      <cdr:x>0.40425</cdr:x>
      <cdr:y>1</cdr:y>
    </cdr:to>
    <cdr:pic>
      <cdr:nvPicPr>
        <cdr:cNvPr id="2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-1238250" y="2341741"/>
          <a:ext cx="2724188" cy="1811159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  <a:effectLst xmlns:a="http://schemas.openxmlformats.org/drawingml/2006/main">
          <a:softEdge rad="317500"/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0.31655</cdr:y>
    </cdr:from>
    <cdr:to>
      <cdr:x>0.25681</cdr:x>
      <cdr:y>0.40288</cdr:y>
    </cdr:to>
    <cdr:sp macro="" textlink="">
      <cdr:nvSpPr>
        <cdr:cNvPr id="2" name="Rectangle 6"/>
        <cdr:cNvSpPr>
          <a:spLocks xmlns:a="http://schemas.openxmlformats.org/drawingml/2006/main" noGrp="1" noChangeArrowheads="1"/>
        </cdr:cNvSpPr>
      </cdr:nvSpPr>
      <cdr:spPr bwMode="auto">
        <a:xfrm xmlns:a="http://schemas.openxmlformats.org/drawingml/2006/main">
          <a:off x="0" y="1584176"/>
          <a:ext cx="1368152" cy="432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eaLnBrk="0" fontAlgn="base" hangingPunct="0">
            <a:spcBef>
              <a:spcPct val="20000"/>
            </a:spcBef>
            <a:spcAft>
              <a:spcPct val="0"/>
            </a:spcAft>
            <a:buChar char="•"/>
            <a:defRPr sz="3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800">
              <a:solidFill>
                <a:schemeClr val="tx1"/>
              </a:solidFill>
              <a:latin typeface="+mn-lt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•"/>
            <a:defRPr sz="2400">
              <a:solidFill>
                <a:schemeClr val="tx1"/>
              </a:solidFill>
              <a:latin typeface="+mn-lt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000">
              <a:solidFill>
                <a:schemeClr val="tx1"/>
              </a:solidFill>
              <a:latin typeface="+mn-lt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9pPr>
        </a:lstStyle>
        <a:p xmlns:a="http://schemas.openxmlformats.org/drawingml/2006/main">
          <a:pPr algn="ctr" eaLnBrk="1" hangingPunct="1">
            <a:lnSpc>
              <a:spcPct val="90000"/>
            </a:lnSpc>
            <a:buFontTx/>
            <a:buChar char="-"/>
          </a:pP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Компенсация части родительской платы за детей в ДДУ 2929,6  </a:t>
          </a:r>
          <a:r>
            <a:rPr lang="ru-RU" sz="1000" dirty="0" err="1">
              <a:latin typeface="Times New Roman" pitchFamily="18" charset="0"/>
              <a:cs typeface="Times New Roman" pitchFamily="18" charset="0"/>
            </a:rPr>
            <a:t>тыс.руб</a:t>
          </a:r>
          <a:r>
            <a:rPr lang="ru-RU" sz="1000" dirty="0">
              <a:latin typeface="Times New Roman" pitchFamily="18" charset="0"/>
              <a:cs typeface="Times New Roman" pitchFamily="18" charset="0"/>
            </a:rPr>
            <a:t>.</a:t>
          </a:r>
        </a:p>
        <a:p xmlns:a="http://schemas.openxmlformats.org/drawingml/2006/main">
          <a:pPr algn="ctr" eaLnBrk="1" hangingPunct="1">
            <a:lnSpc>
              <a:spcPct val="90000"/>
            </a:lnSpc>
            <a:buFontTx/>
            <a:buChar char="-"/>
          </a:pPr>
          <a:r>
            <a:rPr lang="ru-RU" sz="1000" dirty="0">
              <a:latin typeface="Times New Roman" pitchFamily="18" charset="0"/>
              <a:cs typeface="Times New Roman" pitchFamily="18" charset="0"/>
            </a:rPr>
            <a:t>Жилье детям-сиротам  1247,2 </a:t>
          </a:r>
          <a:r>
            <a:rPr lang="ru-RU" sz="1000" dirty="0" err="1">
              <a:latin typeface="Times New Roman" pitchFamily="18" charset="0"/>
              <a:cs typeface="Times New Roman" pitchFamily="18" charset="0"/>
            </a:rPr>
            <a:t>тыс.руб</a:t>
          </a:r>
          <a:endParaRPr lang="ru-RU" sz="1000" dirty="0" smtClean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0.5338</cdr:x>
      <cdr:y>0.67949</cdr:y>
    </cdr:from>
    <cdr:to>
      <cdr:x>0.9393</cdr:x>
      <cdr:y>0.85694</cdr:y>
    </cdr:to>
    <cdr:sp macro="" textlink="">
      <cdr:nvSpPr>
        <cdr:cNvPr id="3" name="Rectangle 6"/>
        <cdr:cNvSpPr>
          <a:spLocks xmlns:a="http://schemas.openxmlformats.org/drawingml/2006/main" noGrp="1" noChangeArrowheads="1"/>
        </cdr:cNvSpPr>
      </cdr:nvSpPr>
      <cdr:spPr bwMode="auto">
        <a:xfrm xmlns:a="http://schemas.openxmlformats.org/drawingml/2006/main">
          <a:off x="2843808" y="3816424"/>
          <a:ext cx="2160240" cy="9966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eaLnBrk="0" fontAlgn="base" hangingPunct="0">
            <a:spcBef>
              <a:spcPct val="20000"/>
            </a:spcBef>
            <a:spcAft>
              <a:spcPct val="0"/>
            </a:spcAft>
            <a:buChar char="•"/>
            <a:defRPr sz="3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800">
              <a:solidFill>
                <a:schemeClr val="tx1"/>
              </a:solidFill>
              <a:latin typeface="+mn-lt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•"/>
            <a:defRPr sz="2400">
              <a:solidFill>
                <a:schemeClr val="tx1"/>
              </a:solidFill>
              <a:latin typeface="+mn-lt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000">
              <a:solidFill>
                <a:schemeClr val="tx1"/>
              </a:solidFill>
              <a:latin typeface="+mn-lt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</a:defRPr>
          </a:lvl9pPr>
        </a:lstStyle>
        <a:p xmlns:a="http://schemas.openxmlformats.org/drawingml/2006/main">
          <a:pPr algn="ctr" eaLnBrk="1" hangingPunct="1">
            <a:lnSpc>
              <a:spcPct val="90000"/>
            </a:lnSpc>
            <a:buFontTx/>
            <a:buChar char="-"/>
          </a:pP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выплата Почетному гражданину 40 тыс. руб.</a:t>
          </a:r>
        </a:p>
        <a:p xmlns:a="http://schemas.openxmlformats.org/drawingml/2006/main">
          <a:pPr algn="ctr" eaLnBrk="1" hangingPunct="1">
            <a:lnSpc>
              <a:spcPct val="90000"/>
            </a:lnSpc>
            <a:buFontTx/>
            <a:buChar char="-"/>
          </a:pP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Компенсация коммунальных услуг педагогическим работникам 2924,2 тыс. руб.</a:t>
          </a:r>
        </a:p>
        <a:p xmlns:a="http://schemas.openxmlformats.org/drawingml/2006/main">
          <a:pPr algn="ctr" eaLnBrk="1" hangingPunct="1">
            <a:lnSpc>
              <a:spcPct val="90000"/>
            </a:lnSpc>
            <a:buFontTx/>
            <a:buChar char="-"/>
          </a:pP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Расходы за счет резервного фонда 20997,8 </a:t>
          </a:r>
          <a:r>
            <a:rPr lang="ru-RU" sz="1000" dirty="0" err="1" smtClean="0">
              <a:latin typeface="Times New Roman" pitchFamily="18" charset="0"/>
              <a:cs typeface="Times New Roman" pitchFamily="18" charset="0"/>
            </a:rPr>
            <a:t>тыс.руб</a:t>
          </a:r>
          <a:r>
            <a:rPr lang="ru-RU" sz="1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0.2893</cdr:x>
      <cdr:y>0</cdr:y>
    </cdr:from>
    <cdr:to>
      <cdr:x>1</cdr:x>
      <cdr:y>0.51847</cdr:y>
    </cdr:to>
    <cdr:pic>
      <cdr:nvPicPr>
        <cdr:cNvPr id="2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424857" y="0"/>
          <a:ext cx="3500297" cy="2520279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  <a:effectLst xmlns:a="http://schemas.openxmlformats.org/drawingml/2006/main">
          <a:softEdge rad="317500"/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0.79562</cdr:x>
      <cdr:y>0.06132</cdr:y>
    </cdr:from>
    <cdr:to>
      <cdr:x>0.90777</cdr:x>
      <cdr:y>0.13309</cdr:y>
    </cdr:to>
    <cdr:sp macro="" textlink="">
      <cdr:nvSpPr>
        <cdr:cNvPr id="2" name="Скругленная прямоугольная выноска 1"/>
        <cdr:cNvSpPr/>
      </cdr:nvSpPr>
      <cdr:spPr>
        <a:xfrm xmlns:a="http://schemas.openxmlformats.org/drawingml/2006/main">
          <a:off x="6486996" y="307628"/>
          <a:ext cx="914400" cy="360040"/>
        </a:xfrm>
        <a:prstGeom xmlns:a="http://schemas.openxmlformats.org/drawingml/2006/main" prst="wedgeRoundRectCallou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2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err="1" smtClean="0">
              <a:ln>
                <a:solidFill>
                  <a:schemeClr val="tx1"/>
                </a:solidFill>
              </a:ln>
            </a:rPr>
            <a:t>тыс.руб</a:t>
          </a:r>
          <a:r>
            <a:rPr lang="ru-RU" dirty="0" smtClean="0">
              <a:ln>
                <a:solidFill>
                  <a:schemeClr val="tx1"/>
                </a:solidFill>
              </a:ln>
            </a:rPr>
            <a:t>.</a:t>
          </a:r>
          <a:endParaRPr lang="ru-RU" dirty="0">
            <a:ln>
              <a:solidFill>
                <a:schemeClr val="tx1"/>
              </a:solidFill>
            </a:ln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7D7CB-AED2-42A8-ADCD-7CCB1D42B022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ABCE9-6A4A-458A-8098-6AC2F9D50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487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17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78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27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153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28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182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29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36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87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18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426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19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918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3600" y="750888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8711" indent="-287967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1862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2608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3354" indent="-23037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4098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94844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55589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16335" indent="-2303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21517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21517" eaLnBrk="1" hangingPunct="1">
                <a:defRPr/>
              </a:pPr>
              <a:t>20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8653" indent="-28794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1773" indent="-230356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2482" indent="-230356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3191" indent="-230356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390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94609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55321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16028" indent="-230356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21517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468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0913" y="757238"/>
            <a:ext cx="5048250" cy="3786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62787" indent="-293381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73517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42925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112333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81739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51147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520554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89962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38842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38842" eaLnBrk="1" hangingPunct="1">
                <a:defRPr/>
              </a:pPr>
              <a:t>21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2728" indent="-29335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73426" indent="-23468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42797" indent="-23468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12167" indent="-23468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8153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5090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20281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89649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38842"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136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0913" y="757238"/>
            <a:ext cx="5048250" cy="3786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62787" indent="-293381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73517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42925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112333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81739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51147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520554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89962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38842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38842" eaLnBrk="1" hangingPunct="1">
                <a:defRPr/>
              </a:pPr>
              <a:t>22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2728" indent="-29335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73426" indent="-23468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42797" indent="-23468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12167" indent="-23468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8153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5090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20281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89649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38842"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08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0913" y="757238"/>
            <a:ext cx="5048250" cy="3786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62787" indent="-293381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73517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42925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112333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81739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51147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520554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89962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38842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38842" eaLnBrk="1" hangingPunct="1">
                <a:defRPr/>
              </a:pPr>
              <a:t>23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2728" indent="-29335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73426" indent="-23468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42797" indent="-23468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12167" indent="-23468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8153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5090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20281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89649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38842"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342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0913" y="757238"/>
            <a:ext cx="5048250" cy="3786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62787" indent="-293381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73517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42925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112333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81739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51147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520554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89962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38842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38842" eaLnBrk="1" hangingPunct="1">
                <a:defRPr/>
              </a:pPr>
              <a:t>24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2728" indent="-29335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73426" indent="-23468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42797" indent="-23468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12167" indent="-23468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8153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5090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20281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89649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38842"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98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0913" y="757238"/>
            <a:ext cx="5048250" cy="3786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62787" indent="-293381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73517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42925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112333" indent="-23470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81739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51147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520554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89962" indent="-23470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38842" eaLnBrk="1" hangingPunct="1">
              <a:defRPr/>
            </a:pPr>
            <a:fld id="{7F402B53-0094-457A-923F-2C3ED848E18D}" type="slidenum"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</a:rPr>
              <a:pPr defTabSz="938842" eaLnBrk="1" hangingPunct="1">
                <a:defRPr/>
              </a:pPr>
              <a:t>25</a:t>
            </a:fld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Нижний колонтитул 4"/>
          <p:cNvSpPr>
            <a:spLocks noGrp="1"/>
          </p:cNvSpPr>
          <p:nvPr>
            <p:ph type="ftr" sz="quarter" idx="4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2728" indent="-29335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73426" indent="-23468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42797" indent="-23468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12167" indent="-23468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8153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50908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20281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89649" indent="-23468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38842"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5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C8F75-B886-46C4-9AED-2FD1B53C9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9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683DA-0948-49D5-B8D4-2D61FCE92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6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DF0AD-6AAD-4317-9F64-822E74FB6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087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AFCAC-A641-4290-B5C2-71E544695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165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EAA35-38FF-424D-B536-559F74F69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07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7D9BD-7083-4EA8-83F4-253C8AC1E2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523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FCF37-99A2-463E-86D2-AEF8ACB41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96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75F80-B7CC-4E94-8868-1A326DBDA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2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5999D-13FF-472D-A2D8-B7F4030CC1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79D21-A446-4D40-832C-6A0227C3F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64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007FE-ED18-4F67-B26B-82283A349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52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EFCFF-3C33-4CD0-AE00-1CAB58909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4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38D0C-BB2D-4F58-A94B-49A09C904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32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F3E4C-4D5F-45ED-82EA-1DD556A0E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77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A22A4-AD2C-4561-9F23-0E4CE6E6B8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78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F1C1D-2782-4A65-914D-9E8293C580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67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67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67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4F1095A-BB48-4155-B255-44D081C77D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08050"/>
            <a:ext cx="7772400" cy="5113338"/>
          </a:xfrm>
          <a:noFill/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tx1"/>
                </a:solidFill>
              </a:rPr>
              <a:t>Отчёт об исполнении бюджета </a:t>
            </a:r>
            <a:r>
              <a:rPr lang="ru-RU" b="1" dirty="0" err="1" smtClean="0">
                <a:solidFill>
                  <a:schemeClr val="tx1"/>
                </a:solidFill>
              </a:rPr>
              <a:t>Максатихинского</a:t>
            </a:r>
            <a:r>
              <a:rPr lang="ru-RU" b="1" dirty="0" smtClean="0">
                <a:solidFill>
                  <a:schemeClr val="tx1"/>
                </a:solidFill>
              </a:rPr>
              <a:t> муниципального округа   за 2025 год</a:t>
            </a:r>
            <a:endParaRPr lang="ru-RU" b="1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52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0115" y="67979"/>
            <a:ext cx="8209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непрограммных направлений деятельности муниципального образования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 за 2025 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4994" y="3303567"/>
            <a:ext cx="1916279" cy="1600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контрольно-счетной палаты муниципального образования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2791" y="4849872"/>
            <a:ext cx="1766664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1130,1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ivanteevka.today/wp-content/uploads/2016/06/KS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1808854" cy="11568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79912" y="4553705"/>
            <a:ext cx="2442144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обеспечение деятельности представительных органов местного самоуправления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86581" y="5707868"/>
            <a:ext cx="1735475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69,0 тыс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79067" y="1628800"/>
            <a:ext cx="2442144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за счет средств резервного фонда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4492" y="2348880"/>
            <a:ext cx="2043252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20997,8 тыс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7016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35211953"/>
              </p:ext>
            </p:extLst>
          </p:nvPr>
        </p:nvGraphicFramePr>
        <p:xfrm>
          <a:off x="800100" y="1028700"/>
          <a:ext cx="7694613" cy="542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320675"/>
          </a:xfrm>
        </p:spPr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расходов бюджета 2025 года.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524328" y="705297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</a:rPr>
              <a:t>Расходы по разделу 01 «Общегосударственные вопросы» за 2025 год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20809128"/>
              </p:ext>
            </p:extLst>
          </p:nvPr>
        </p:nvGraphicFramePr>
        <p:xfrm>
          <a:off x="899592" y="1412776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64182" y="2852936"/>
            <a:ext cx="2376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0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-МП «Управление муниципальным имуществом»  1852,0 тыс. руб.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-Обеспечение деятельности органов местного самоуправления</a:t>
            </a:r>
            <a:endParaRPr kumimoji="0" lang="ru-RU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452320" y="1196752"/>
            <a:ext cx="1080132" cy="31429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9560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и исполнение расходов бюджета по разделу 0400 «Национальная  экономика» за 2025 год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84941475"/>
              </p:ext>
            </p:extLst>
          </p:nvPr>
        </p:nvGraphicFramePr>
        <p:xfrm>
          <a:off x="50800" y="2336800"/>
          <a:ext cx="4978400" cy="4468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71478051"/>
              </p:ext>
            </p:extLst>
          </p:nvPr>
        </p:nvGraphicFramePr>
        <p:xfrm>
          <a:off x="3131840" y="1052736"/>
          <a:ext cx="604867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5633496"/>
              </p:ext>
            </p:extLst>
          </p:nvPr>
        </p:nvGraphicFramePr>
        <p:xfrm>
          <a:off x="-324544" y="2996952"/>
          <a:ext cx="4454043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1115616" y="1340768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53457284"/>
              </p:ext>
            </p:extLst>
          </p:nvPr>
        </p:nvGraphicFramePr>
        <p:xfrm>
          <a:off x="663575" y="965200"/>
          <a:ext cx="8159750" cy="5200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3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569325" cy="576262"/>
          </a:xfrm>
        </p:spPr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расходов бюджета по подразделу 0408 «Транспорт» за 2025 год.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084168" y="1124744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14081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2005964"/>
              </p:ext>
            </p:extLst>
          </p:nvPr>
        </p:nvGraphicFramePr>
        <p:xfrm>
          <a:off x="-396552" y="1268760"/>
          <a:ext cx="9042400" cy="538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4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51159" y="260648"/>
            <a:ext cx="8569325" cy="863823"/>
          </a:xfrm>
        </p:spPr>
        <p:txBody>
          <a:bodyPr/>
          <a:lstStyle/>
          <a:p>
            <a:pPr eaLnBrk="1" hangingPunct="1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расходов бюджета по подразделу                                                                       0409 «Дорожное хозяйство (дорожные фонды)» за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</a:rPr>
              <a:t>2025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</a:rPr>
              <a:t>год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267744" y="1461565"/>
            <a:ext cx="1080132" cy="31429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3878112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4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</a:rPr>
              <a:t>Исполнение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</a:rPr>
              <a:t>расходов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</a:rPr>
              <a:t>бюджета по </a:t>
            </a:r>
            <a:r>
              <a:rPr lang="ru-RU" sz="1800" b="1" dirty="0">
                <a:solidFill>
                  <a:srgbClr val="000000"/>
                </a:solidFill>
                <a:latin typeface="Times New Roman" pitchFamily="18" charset="0"/>
              </a:rPr>
              <a:t>разделу 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</a:rPr>
              <a:t>05 «Жилищно-коммунальное хозяйство» за 2025 год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836712"/>
            <a:ext cx="2540261" cy="19051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704446"/>
              </p:ext>
            </p:extLst>
          </p:nvPr>
        </p:nvGraphicFramePr>
        <p:xfrm>
          <a:off x="128119" y="836712"/>
          <a:ext cx="8908377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25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Строительство автоматизированных газовых </a:t>
            </a:r>
            <a:r>
              <a:rPr lang="ru-RU" sz="1050" b="1" dirty="0" err="1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-модульных котельных и участков тепловых сетей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8"/>
            <a:ext cx="3916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Максатиха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осуществлено строительство 14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-модульных автоматизированных котельных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6A9E5AF-5504-4C34-A228-41E1F5A75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669" y="998730"/>
            <a:ext cx="1239375" cy="7311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DA0CFEA-0912-4C9E-BA6F-028D5205C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60" y="1927024"/>
            <a:ext cx="3923004" cy="22940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7488DDC-6800-44A3-87FF-06F999D25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108" y="1885841"/>
            <a:ext cx="3347632" cy="229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6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Обустройство общественных пространств и дворовых территорий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8"/>
            <a:ext cx="3916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Обустроена территория у центрального Дома культуры в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Максатиха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459DD33-60D4-4D37-9A2E-772385D7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060" y="1927024"/>
            <a:ext cx="3629678" cy="2228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A250C61-687D-461C-A9D2-E7E0DC66D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41" y="1927024"/>
            <a:ext cx="3719010" cy="2252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FC211F8-28C7-4A01-815A-9E6A6145C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39" y="1922716"/>
            <a:ext cx="3760961" cy="22571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F5A43BA-2D94-4D1B-9E61-C4445EEE3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2060" y="1484784"/>
            <a:ext cx="3629678" cy="41654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6A9E5AF-5504-4C34-A228-41E1F5A750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669" y="998730"/>
            <a:ext cx="1239375" cy="73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8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Обустройство общественных пространств и дворовых территорий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8"/>
            <a:ext cx="3916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Установлена детская игровая площадка на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междворовой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территории (ул. Спортивная, д.19 и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ул.Пролетарская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, д.46)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459DD33-60D4-4D37-9A2E-772385D7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060" y="1927024"/>
            <a:ext cx="3629678" cy="2228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A250C61-687D-461C-A9D2-E7E0DC66D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41" y="1927024"/>
            <a:ext cx="3719010" cy="2252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FC211F8-28C7-4A01-815A-9E6A6145C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39" y="1922716"/>
            <a:ext cx="3760961" cy="22571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F5A43BA-2D94-4D1B-9E61-C4445EEE3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2060" y="1484784"/>
            <a:ext cx="3629678" cy="41654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6A9E5AF-5504-4C34-A228-41E1F5A750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669" y="998730"/>
            <a:ext cx="1239375" cy="7311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95443CA-2492-4BBE-BDEB-5C774CF81E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6176" y="1484784"/>
            <a:ext cx="3605562" cy="41654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3BD21DD-46CB-447A-940D-E608072659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5339" y="1922716"/>
            <a:ext cx="3760961" cy="2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b="1" i="1" dirty="0" smtClean="0"/>
              <a:t>Доходная часть бюджета </a:t>
            </a:r>
            <a:r>
              <a:rPr lang="ru-RU" sz="2800" b="1" i="1" dirty="0" err="1" smtClean="0"/>
              <a:t>Максатихинского</a:t>
            </a:r>
            <a:r>
              <a:rPr lang="ru-RU" sz="2800" b="1" i="1" dirty="0" smtClean="0"/>
              <a:t> муниципального округа на 01.01.2026г</a:t>
            </a:r>
            <a:r>
              <a:rPr lang="ru-RU" sz="4000" dirty="0" smtClean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i="1" dirty="0" smtClean="0"/>
              <a:t>	</a:t>
            </a:r>
            <a:r>
              <a:rPr lang="ru-RU" sz="2400" b="1" i="1" dirty="0" smtClean="0"/>
              <a:t>Доходная часть бюджета муниципального округа по состоянию на 01.01.2026 года исполнена на 86,8 % (предусмотрено в бюджете на 2025 г.  1 229 524,95 </a:t>
            </a:r>
            <a:r>
              <a:rPr lang="ru-RU" sz="2400" b="1" i="1" dirty="0" err="1" smtClean="0"/>
              <a:t>тыс.руб</a:t>
            </a:r>
            <a:r>
              <a:rPr lang="ru-RU" sz="2400" b="1" i="1" dirty="0" smtClean="0"/>
              <a:t>., исполнено за 2025 год   1 067 260,35 </a:t>
            </a:r>
            <a:r>
              <a:rPr lang="ru-RU" sz="2400" b="1" i="1" dirty="0" err="1" smtClean="0"/>
              <a:t>тыс.руб</a:t>
            </a:r>
            <a:r>
              <a:rPr lang="ru-RU" sz="2400" b="1" i="1" dirty="0" smtClean="0"/>
              <a:t>.) в том числе: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/>
              <a:t>- налоговые и неналоговые доходы на 104,8 %    (226 888,15 </a:t>
            </a:r>
            <a:r>
              <a:rPr lang="ru-RU" sz="2400" b="1" i="1" dirty="0" err="1" smtClean="0"/>
              <a:t>тыс.руб</a:t>
            </a:r>
            <a:r>
              <a:rPr lang="ru-RU" sz="2400" b="1" i="1" dirty="0" smtClean="0"/>
              <a:t>. и 237 785,04 </a:t>
            </a:r>
            <a:r>
              <a:rPr lang="ru-RU" sz="2400" b="1" i="1" dirty="0" err="1" smtClean="0"/>
              <a:t>тыс.руб</a:t>
            </a:r>
            <a:r>
              <a:rPr lang="ru-RU" sz="2400" b="1" i="1" dirty="0" smtClean="0"/>
              <a:t>. соответственно);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i="1" dirty="0" smtClean="0"/>
              <a:t>- безвозмездные поступления  на 82,7%                (1 002 636,8 </a:t>
            </a:r>
            <a:r>
              <a:rPr lang="ru-RU" sz="2400" b="1" i="1" dirty="0" err="1" smtClean="0"/>
              <a:t>тыс.руб</a:t>
            </a:r>
            <a:r>
              <a:rPr lang="ru-RU" sz="2400" b="1" i="1" dirty="0" smtClean="0"/>
              <a:t>. и 829 475,31 </a:t>
            </a:r>
            <a:r>
              <a:rPr lang="ru-RU" sz="2400" b="1" i="1" dirty="0" err="1" smtClean="0"/>
              <a:t>тыс.руб</a:t>
            </a:r>
            <a:r>
              <a:rPr lang="ru-RU" sz="2400" b="1" i="1" dirty="0" smtClean="0"/>
              <a:t>. соответственно).</a:t>
            </a:r>
          </a:p>
        </p:txBody>
      </p:sp>
    </p:spTree>
    <p:extLst>
      <p:ext uri="{BB962C8B-B14F-4D97-AF65-F5344CB8AC3E}">
        <p14:creationId xmlns:p14="http://schemas.microsoft.com/office/powerpoint/2010/main" val="3650989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Обустройство общественных пространств и дворовых территорий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8"/>
            <a:ext cx="3916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Благоустроена территория в окрестностях сцены на территории городского парка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Максатиха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Тверской области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459DD33-60D4-4D37-9A2E-772385D7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060" y="1927024"/>
            <a:ext cx="3629678" cy="2228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A250C61-687D-461C-A9D2-E7E0DC66D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41" y="1927024"/>
            <a:ext cx="3719010" cy="2252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FC211F8-28C7-4A01-815A-9E6A6145C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39" y="1922716"/>
            <a:ext cx="3760961" cy="22571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6A9E5AF-5504-4C34-A228-41E1F5A75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669" y="998730"/>
            <a:ext cx="1239375" cy="7311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3BD21DD-46CB-447A-940D-E608072659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339" y="1922716"/>
            <a:ext cx="3760961" cy="22571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DB66AEA-CBB8-47D5-BE46-A94A4812B5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338" y="1922716"/>
            <a:ext cx="3808577" cy="22571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02C5844-8B68-47C7-9B39-37A2121A01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3409" y="1484784"/>
            <a:ext cx="3648328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14376" y="359924"/>
            <a:ext cx="8027694" cy="43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ctr"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поддержки местных инициатив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6390698"/>
            <a:ext cx="2433600" cy="365280"/>
          </a:xfrm>
          <a:prstGeom prst="rect">
            <a:avLst/>
          </a:prstGeom>
          <a:noFill/>
          <a:ln>
            <a:noFill/>
          </a:ln>
          <a:effectLst/>
        </p:spPr>
        <p:txBody>
          <a:bodyPr lIns="120000" tIns="60000" rIns="120000" bIns="60000" anchor="ctr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220035" y="5282085"/>
            <a:ext cx="8834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поддержки местных инициатив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 капитальный ремонт участка водопровода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д.Каменка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Тверской области</a:t>
            </a:r>
            <a:endParaRPr lang="ru-RU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5549" y="71013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5" y="359982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8BB6F5-C01B-4F0A-B601-CE57084C3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81" y="1145004"/>
            <a:ext cx="2548348" cy="33977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6D1C2A7-7DD9-437E-B480-6FF84FB62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316285"/>
            <a:ext cx="4073649" cy="30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14376" y="359924"/>
            <a:ext cx="8027694" cy="43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ctr"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поддержки местных инициатив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6390698"/>
            <a:ext cx="2433600" cy="365280"/>
          </a:xfrm>
          <a:prstGeom prst="rect">
            <a:avLst/>
          </a:prstGeom>
          <a:noFill/>
          <a:ln>
            <a:noFill/>
          </a:ln>
          <a:effectLst/>
        </p:spPr>
        <p:txBody>
          <a:bodyPr lIns="120000" tIns="60000" rIns="120000" bIns="60000" anchor="ctr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220035" y="5282085"/>
            <a:ext cx="8834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поддержки местных инициатив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произведено устройство колодцев в д.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Скорнево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Тверской области</a:t>
            </a:r>
            <a:endParaRPr lang="ru-RU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5549" y="71013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5" y="359982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8BB6F5-C01B-4F0A-B601-CE57084C3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03" y="987129"/>
            <a:ext cx="3024336" cy="40324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F8BB6F5-C01B-4F0A-B601-CE57084C3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87130"/>
            <a:ext cx="3033297" cy="404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14376" y="359924"/>
            <a:ext cx="8027694" cy="43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ctr"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поддержки местных инициатив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6390698"/>
            <a:ext cx="2433600" cy="365280"/>
          </a:xfrm>
          <a:prstGeom prst="rect">
            <a:avLst/>
          </a:prstGeom>
          <a:noFill/>
          <a:ln>
            <a:noFill/>
          </a:ln>
          <a:effectLst/>
        </p:spPr>
        <p:txBody>
          <a:bodyPr lIns="120000" tIns="60000" rIns="120000" bIns="60000" anchor="ctr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220035" y="5282085"/>
            <a:ext cx="8834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поддержки местных инициатив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произведено устройство колодцев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п.Красивый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Тверской области</a:t>
            </a:r>
            <a:endParaRPr lang="ru-RU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5549" y="71013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5" y="359982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6D1C2A7-7DD9-437E-B480-6FF84FB621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" y="1515111"/>
            <a:ext cx="4160035" cy="31200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D1C2A7-7DD9-437E-B480-6FF84FB62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067103"/>
            <a:ext cx="2957006" cy="394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4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14376" y="359924"/>
            <a:ext cx="8027694" cy="43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ctr"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поддержки местных инициатив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6390698"/>
            <a:ext cx="2433600" cy="365280"/>
          </a:xfrm>
          <a:prstGeom prst="rect">
            <a:avLst/>
          </a:prstGeom>
          <a:noFill/>
          <a:ln>
            <a:noFill/>
          </a:ln>
          <a:effectLst/>
        </p:spPr>
        <p:txBody>
          <a:bodyPr lIns="120000" tIns="60000" rIns="120000" bIns="60000" anchor="ctr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251520" y="6058677"/>
            <a:ext cx="8834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поддержки местных инициатив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произведено устройство колодцев в д. Преображение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Тверской области</a:t>
            </a:r>
            <a:endParaRPr lang="ru-RU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5549" y="71013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5" y="359982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8BB6F5-C01B-4F0A-B601-CE57084C3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91" y="1772816"/>
            <a:ext cx="4250077" cy="31875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6D1C2A7-7DD9-437E-B480-6FF84FB62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1131537"/>
            <a:ext cx="3250017" cy="433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9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14376" y="359924"/>
            <a:ext cx="8027694" cy="43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ctr"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поддержки местных инициатив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6390698"/>
            <a:ext cx="2433600" cy="365280"/>
          </a:xfrm>
          <a:prstGeom prst="rect">
            <a:avLst/>
          </a:prstGeom>
          <a:noFill/>
          <a:ln>
            <a:noFill/>
          </a:ln>
          <a:effectLst/>
        </p:spPr>
        <p:txBody>
          <a:bodyPr lIns="120000" tIns="60000" rIns="120000" bIns="60000" anchor="ctr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0" y="6159865"/>
            <a:ext cx="8834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программе поддержки местных инициатив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произведено устройство колодцев д.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Андрианиха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Тверской области</a:t>
            </a:r>
            <a:endParaRPr lang="ru-RU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5549" y="71013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8265" y="359982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8BB6F5-C01B-4F0A-B601-CE57084C3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70" y="1831466"/>
            <a:ext cx="4217665" cy="31632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6D1C2A7-7DD9-437E-B480-6FF84FB62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01" y="666318"/>
            <a:ext cx="2472096" cy="54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534650928"/>
              </p:ext>
            </p:extLst>
          </p:nvPr>
        </p:nvGraphicFramePr>
        <p:xfrm>
          <a:off x="596900" y="1165225"/>
          <a:ext cx="8026400" cy="4970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569325" cy="576262"/>
          </a:xfrm>
        </p:spPr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расходов бюджета по разделу 07 «Образование» за 2025 год 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380312" y="1124744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Оснащение материально-технической базы общеобразовательных организаций по учебным предметам "Труд (Технология)" и "Основы безопасности и защиты </a:t>
            </a:r>
            <a:r>
              <a:rPr lang="ru-RU" sz="1050" b="1" dirty="0" err="1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Родины"средствами</a:t>
            </a: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обучения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9"/>
            <a:ext cx="7698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В 2025 году проектом запланировано оснащение предметных кабинетов муниципальных общеобразовательных организаций средствами обучения и воспитания для реализации общеобразовательных программ по учебным предметам "Основы безопасности и Защиты Родины" и "Труд (Технология)". Оборудование по данным предметам поступило в образовательные учреждения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Максатихинского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муниципального округа.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F5461E7-B28C-4DE5-A9A2-BDFC7B4E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22" y="1069307"/>
            <a:ext cx="1187452" cy="6087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EF4F941-48A4-426B-AEE3-6B9715420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39" y="1927024"/>
            <a:ext cx="3719011" cy="22285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32839A5-26BC-4BFB-BBCB-85A9562EA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619" y="1927024"/>
            <a:ext cx="4357381" cy="225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8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Строительство общеобразовательных школ(объект 2023-2025 гг.)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8"/>
            <a:ext cx="499681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В 2025 году в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п.Максатиха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построено и введено в эксплуатацию здание школы на 300 мест. 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F5461E7-B28C-4DE5-A9A2-BDFC7B4E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22" y="1069307"/>
            <a:ext cx="1187452" cy="608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75E421-4239-4ACB-99D9-CA656F9F1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230" y="1927025"/>
            <a:ext cx="3775070" cy="2252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85BF51E-0BF9-4F46-AD4D-09948ED30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3661" y="1927025"/>
            <a:ext cx="3559788" cy="2252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C9EB8A9-35D1-41BF-8245-39FA19C5A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9849" y="4293096"/>
            <a:ext cx="2433600" cy="135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Проведение капитального ремонта и оборудование зданий общеобразовательных организаций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25339" y="4155608"/>
            <a:ext cx="4996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В 2025 году в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п.Максатиха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проведен капитальный ремонт здания МБОУ «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Максатихинская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СОШ №1». 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F5461E7-B28C-4DE5-A9A2-BDFC7B4E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22" y="1069307"/>
            <a:ext cx="1187452" cy="6087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F3BF9E8-B496-43AF-9B5C-B07BC8025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40" y="1729887"/>
            <a:ext cx="2651252" cy="24500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BDAB72-5900-4296-930F-364DDF2DB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193" y="1729887"/>
            <a:ext cx="2877619" cy="2450005"/>
          </a:xfrm>
          <a:prstGeom prst="rect">
            <a:avLst/>
          </a:prstGeom>
        </p:spPr>
      </p:pic>
      <p:sp>
        <p:nvSpPr>
          <p:cNvPr id="13" name="AutoShape 2" descr="C:\Users\User\AppData\Local\Temp\Rar$DIa7824.36619\i (1).webp">
            <a:extLst>
              <a:ext uri="{FF2B5EF4-FFF2-40B4-BE49-F238E27FC236}">
                <a16:creationId xmlns="" xmlns:a16="http://schemas.microsoft.com/office/drawing/2014/main" id="{8126ABC2-31CC-48AE-839E-03A5219D6A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676823A-B9DB-465E-94AE-F10B122106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572" y="1729887"/>
            <a:ext cx="2390927" cy="38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7379278"/>
              </p:ext>
            </p:extLst>
          </p:nvPr>
        </p:nvGraphicFramePr>
        <p:xfrm>
          <a:off x="519113" y="815975"/>
          <a:ext cx="8178800" cy="55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Исполнение доходов бюджета муниципального округа на 01.01.2026г.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524328" y="692696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53789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1400" b="1" dirty="0" smtClean="0">
                <a:latin typeface="Times New Roman" pitchFamily="18" charset="0"/>
              </a:rPr>
              <a:t>Кассовое исполнение по  подразделам 0701, 0702, 0703, 0709  за 2025   год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1800" dirty="0" smtClean="0"/>
              <a:t>8 школ</a:t>
            </a:r>
          </a:p>
          <a:p>
            <a:pPr algn="ctr">
              <a:buFontTx/>
              <a:buNone/>
            </a:pPr>
            <a:endParaRPr lang="ru-RU" sz="1800" dirty="0" smtClean="0"/>
          </a:p>
          <a:p>
            <a:pPr algn="ctr">
              <a:buFontTx/>
              <a:buNone/>
            </a:pPr>
            <a:r>
              <a:rPr lang="ru-RU" sz="1800" dirty="0"/>
              <a:t>7</a:t>
            </a:r>
            <a:r>
              <a:rPr lang="ru-RU" sz="1800" dirty="0" smtClean="0"/>
              <a:t> садов</a:t>
            </a:r>
          </a:p>
          <a:p>
            <a:pPr algn="ctr">
              <a:buFontTx/>
              <a:buNone/>
            </a:pPr>
            <a:endParaRPr lang="ru-RU" sz="1800" dirty="0" smtClean="0"/>
          </a:p>
          <a:p>
            <a:pPr algn="ctr">
              <a:buFontTx/>
              <a:buNone/>
            </a:pPr>
            <a:r>
              <a:rPr lang="ru-RU" sz="1800" dirty="0" smtClean="0"/>
              <a:t>3 учреждения дополнительного образования</a:t>
            </a:r>
          </a:p>
          <a:p>
            <a:pPr algn="ctr">
              <a:buFontTx/>
              <a:buNone/>
            </a:pPr>
            <a:endParaRPr lang="ru-RU" sz="1800" dirty="0" smtClean="0"/>
          </a:p>
          <a:p>
            <a:pPr algn="ctr">
              <a:buFontTx/>
              <a:buNone/>
            </a:pPr>
            <a:r>
              <a:rPr lang="ru-RU" sz="1800" dirty="0" smtClean="0"/>
              <a:t>Управление образования администрации </a:t>
            </a:r>
            <a:r>
              <a:rPr lang="ru-RU" sz="1800" dirty="0" err="1" smtClean="0"/>
              <a:t>Максатихинского</a:t>
            </a:r>
            <a:r>
              <a:rPr lang="ru-RU" sz="1800" dirty="0" smtClean="0"/>
              <a:t> муниципального округа Тверской области</a:t>
            </a:r>
          </a:p>
          <a:p>
            <a:pPr algn="ctr">
              <a:buFontTx/>
              <a:buNone/>
            </a:pPr>
            <a:endParaRPr lang="ru-RU" sz="1800" dirty="0"/>
          </a:p>
          <a:p>
            <a:pPr>
              <a:buFontTx/>
              <a:buNone/>
            </a:pPr>
            <a:endParaRPr lang="ru-RU" sz="1800" dirty="0" smtClean="0"/>
          </a:p>
        </p:txBody>
      </p:sp>
      <p:graphicFrame>
        <p:nvGraphicFramePr>
          <p:cNvPr id="2" name="Object 2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8529814"/>
              </p:ext>
            </p:extLst>
          </p:nvPr>
        </p:nvGraphicFramePr>
        <p:xfrm>
          <a:off x="4127500" y="1587500"/>
          <a:ext cx="49403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>
          <a:xfrm>
            <a:off x="7092280" y="836712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 Финансирование  7 дошкольных образовательных учреждений за 2025 год составило 121393,5 тыс. руб.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308304" y="1124744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520994"/>
              </p:ext>
            </p:extLst>
          </p:nvPr>
        </p:nvGraphicFramePr>
        <p:xfrm>
          <a:off x="611560" y="1052736"/>
          <a:ext cx="813690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</a:rPr>
              <a:t>Финансирование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</a:rPr>
              <a:t>8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общеобразовательных учреждений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2025 год составило 394102,3  </a:t>
            </a:r>
            <a:r>
              <a:rPr lang="ru-RU" sz="1400" b="1" dirty="0" err="1" smtClean="0">
                <a:solidFill>
                  <a:srgbClr val="000000"/>
                </a:solidFill>
                <a:latin typeface="Times New Roman" pitchFamily="18" charset="0"/>
              </a:rPr>
              <a:t>тыс.руб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308304" y="1124744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070267"/>
              </p:ext>
            </p:extLst>
          </p:nvPr>
        </p:nvGraphicFramePr>
        <p:xfrm>
          <a:off x="611560" y="1052736"/>
          <a:ext cx="842493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7221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</a:rPr>
              <a:t>Финансирование  3 </a:t>
            </a:r>
            <a:r>
              <a:rPr lang="ru-RU" sz="1400" b="1" dirty="0" smtClean="0">
                <a:latin typeface="Times New Roman" pitchFamily="18" charset="0"/>
              </a:rPr>
              <a:t>образовательных  учреждений </a:t>
            </a:r>
            <a:r>
              <a:rPr lang="ru-RU" sz="1400" b="1" dirty="0">
                <a:latin typeface="Times New Roman" pitchFamily="18" charset="0"/>
              </a:rPr>
              <a:t>дополнительного образования детей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2025 год составило  20698,2 тыс. руб. 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308304" y="1124744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343798"/>
              </p:ext>
            </p:extLst>
          </p:nvPr>
        </p:nvGraphicFramePr>
        <p:xfrm>
          <a:off x="467544" y="980728"/>
          <a:ext cx="792088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0411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724063801"/>
              </p:ext>
            </p:extLst>
          </p:nvPr>
        </p:nvGraphicFramePr>
        <p:xfrm>
          <a:off x="395536" y="764704"/>
          <a:ext cx="8420612" cy="5189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расходов бюджета по разделу 08 «Культура и кинематография» за 2025 год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452320" y="1196752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791" y="1477228"/>
            <a:ext cx="2724187" cy="18111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Прямая со стрелкой 40"/>
          <p:cNvCxnSpPr>
            <a:stCxn id="38" idx="2"/>
            <a:endCxn id="31" idx="0"/>
          </p:cNvCxnSpPr>
          <p:nvPr/>
        </p:nvCxnSpPr>
        <p:spPr>
          <a:xfrm>
            <a:off x="5232179" y="3915193"/>
            <a:ext cx="14997" cy="48947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3621" y="81036"/>
            <a:ext cx="8348104" cy="954107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по РП 0801 «Культура» в разрезе муниципальных учреждений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90152144"/>
              </p:ext>
            </p:extLst>
          </p:nvPr>
        </p:nvGraphicFramePr>
        <p:xfrm>
          <a:off x="121480" y="1148644"/>
          <a:ext cx="2951544" cy="2408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277668" y="1337533"/>
            <a:ext cx="4327284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"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межпоселенческий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и досуга» на сохранение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культурно-досуговой деятельности в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Максатихинском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округе  22846,0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57589" y="4404663"/>
            <a:ext cx="2379173" cy="66941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МБУК </a:t>
            </a:r>
            <a:r>
              <a:rPr lang="ru-RU" sz="12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Максатихинский</a:t>
            </a:r>
            <a:r>
              <a:rPr lang="ru-RU" sz="12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центральный Дом культуры» 15173,6 </a:t>
            </a:r>
            <a:r>
              <a:rPr lang="ru-RU" sz="12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12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5249" y="1059224"/>
            <a:ext cx="2002421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tx1"/>
                </a:solidFill>
              </a:rPr>
              <a:t>КАЗЕННЫЕ </a:t>
            </a:r>
            <a:r>
              <a:rPr lang="ru-RU" sz="1000" dirty="0" smtClean="0">
                <a:solidFill>
                  <a:srgbClr val="000000"/>
                </a:solidFill>
              </a:rPr>
              <a:t>УЧРЕЖДЕНИЯ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7773" y="4491697"/>
            <a:ext cx="3059999" cy="6924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"</a:t>
            </a:r>
            <a:r>
              <a:rPr lang="ru-RU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Максатихинская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МЦБ" на сохранение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библиотечного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 20047,7  </a:t>
            </a:r>
            <a:r>
              <a:rPr lang="ru-RU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125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168377" y="1945423"/>
            <a:ext cx="1613110" cy="196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"МКМ им.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А.Е.Смусенка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сохранение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музейного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 1527,0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b="1" dirty="0"/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1254180" y="1331136"/>
            <a:ext cx="72009" cy="316056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35" idx="1"/>
          </p:cNvCxnSpPr>
          <p:nvPr/>
        </p:nvCxnSpPr>
        <p:spPr>
          <a:xfrm>
            <a:off x="1565870" y="1662710"/>
            <a:ext cx="602507" cy="126759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417670" y="1124744"/>
            <a:ext cx="1859998" cy="759653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230968" y="3668972"/>
            <a:ext cx="2002421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tx1"/>
                </a:solidFill>
              </a:rPr>
              <a:t>БЮДЖЕТНОЕ УЧРЕЖДЕНИЕ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5047560"/>
            <a:ext cx="2720990" cy="18111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3389" y="3915193"/>
            <a:ext cx="2724188" cy="18111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2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476043" y="1068577"/>
            <a:ext cx="6415697" cy="60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defRPr/>
            </a:pPr>
            <a:r>
              <a:rPr lang="ru-RU" sz="105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Техническое оснащение муниципальных музеев</a:t>
            </a:r>
            <a:endParaRPr lang="en-US" sz="10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stomShape 5">
            <a:extLst>
              <a:ext uri="{FF2B5EF4-FFF2-40B4-BE49-F238E27FC236}">
                <a16:creationId xmlns="" xmlns:a16="http://schemas.microsoft.com/office/drawing/2014/main" id="{8AEFE27E-50D0-42BE-A8E4-85CA3D13D96C}"/>
              </a:ext>
            </a:extLst>
          </p:cNvPr>
          <p:cNvSpPr/>
          <p:nvPr/>
        </p:nvSpPr>
        <p:spPr>
          <a:xfrm>
            <a:off x="6710400" y="5650274"/>
            <a:ext cx="2433600" cy="27396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algn="r" defTabSz="914378" fontAlgn="auto">
              <a:spcBef>
                <a:spcPts val="0"/>
              </a:spcBef>
              <a:spcAft>
                <a:spcPts val="0"/>
              </a:spcAft>
              <a:defRPr/>
            </a:pPr>
            <a:fld id="{7B534E60-3563-4591-9B99-A4703BADCF12}" type="slidenum">
              <a:rPr lang="ru-RU" kern="0" spc="-1">
                <a:solidFill>
                  <a:srgbClr val="8B8B8B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pPr algn="r" defTabSz="914378" fontAlgn="auto">
                <a:spcBef>
                  <a:spcPts val="0"/>
                </a:spcBef>
                <a:spcAft>
                  <a:spcPts val="0"/>
                </a:spcAft>
                <a:defRPr/>
              </a:pPr>
              <a:t>36</a:t>
            </a:fld>
            <a:endParaRPr lang="ru-RU" kern="0" spc="-1" dirty="0">
              <a:solidFill>
                <a:prstClr val="black"/>
              </a:solid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F39D83D-F3C4-4184-96F8-DD36A2B6D464}"/>
              </a:ext>
            </a:extLst>
          </p:cNvPr>
          <p:cNvSpPr/>
          <p:nvPr/>
        </p:nvSpPr>
        <p:spPr>
          <a:xfrm>
            <a:off x="948641" y="1927025"/>
            <a:ext cx="3719010" cy="2252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8A66846A-0812-4006-AF2C-33246A7A3F0B}"/>
              </a:ext>
            </a:extLst>
          </p:cNvPr>
          <p:cNvSpPr/>
          <p:nvPr/>
        </p:nvSpPr>
        <p:spPr>
          <a:xfrm>
            <a:off x="948640" y="4155608"/>
            <a:ext cx="767480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В музей п. </a:t>
            </a:r>
            <a:r>
              <a:rPr lang="ru-RU" sz="900" b="1" dirty="0" err="1">
                <a:latin typeface="Times New Roman" pitchFamily="18" charset="0"/>
                <a:cs typeface="Times New Roman" pitchFamily="18" charset="0"/>
              </a:rPr>
              <a:t>Максатиха</a:t>
            </a:r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 поступило оборудование 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IMG-20251008-WA0011.jpg">
            <a:extLst>
              <a:ext uri="{FF2B5EF4-FFF2-40B4-BE49-F238E27FC236}">
                <a16:creationId xmlns="" xmlns:a16="http://schemas.microsoft.com/office/drawing/2014/main" id="{3A0A0B97-C79C-4A2A-B159-85BD4E772D46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4686300" y="3314700"/>
            <a:ext cx="1113599" cy="111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A250C61-687D-461C-A9D2-E7E0DC66D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41" y="1927024"/>
            <a:ext cx="3719010" cy="225286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F5461E7-B28C-4DE5-A9A2-BDFC7B4E6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622" y="1069307"/>
            <a:ext cx="1187452" cy="608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1AFBF3D-596C-4590-B442-68158CBDE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7978" y="1240076"/>
            <a:ext cx="3506461" cy="24500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5EBCE95-3E01-4765-8E5B-3B1B79B9E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2" y="3753036"/>
            <a:ext cx="3393063" cy="21711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55291A5-148B-4D48-B2E8-75595283DD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863" y="1729887"/>
            <a:ext cx="3746788" cy="242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58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Оплата коммунальных услуг по отраслям (бюджет) за 2025 год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20292108"/>
              </p:ext>
            </p:extLst>
          </p:nvPr>
        </p:nvGraphicFramePr>
        <p:xfrm>
          <a:off x="4499992" y="3861048"/>
          <a:ext cx="4248472" cy="2879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28679198"/>
              </p:ext>
            </p:extLst>
          </p:nvPr>
        </p:nvGraphicFramePr>
        <p:xfrm>
          <a:off x="3707904" y="764704"/>
          <a:ext cx="5918200" cy="360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Object 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767527946"/>
              </p:ext>
            </p:extLst>
          </p:nvPr>
        </p:nvGraphicFramePr>
        <p:xfrm>
          <a:off x="50800" y="764704"/>
          <a:ext cx="4292600" cy="3184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404286"/>
              </p:ext>
            </p:extLst>
          </p:nvPr>
        </p:nvGraphicFramePr>
        <p:xfrm>
          <a:off x="381000" y="3987800"/>
          <a:ext cx="41656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3779912" y="1196752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67295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и исполнение расходов бюджета по подразделу 10 «Социальная политика» за 2025 год.</a:t>
            </a:r>
          </a:p>
        </p:txBody>
      </p:sp>
      <p:graphicFrame>
        <p:nvGraphicFramePr>
          <p:cNvPr id="3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9154769"/>
              </p:ext>
            </p:extLst>
          </p:nvPr>
        </p:nvGraphicFramePr>
        <p:xfrm>
          <a:off x="3419872" y="1160748"/>
          <a:ext cx="6019800" cy="5246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>
          <a:xfrm>
            <a:off x="6876256" y="980728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7" name="Object 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83373501"/>
              </p:ext>
            </p:extLst>
          </p:nvPr>
        </p:nvGraphicFramePr>
        <p:xfrm>
          <a:off x="457200" y="1600200"/>
          <a:ext cx="476287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783025"/>
              </p:ext>
            </p:extLst>
          </p:nvPr>
        </p:nvGraphicFramePr>
        <p:xfrm>
          <a:off x="1117" y="980728"/>
          <a:ext cx="532743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705129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</a:rPr>
              <a:t>Структура кассовых показателей расходов бюджета по разделу 11 «Физическая культура и спорт» за 2025 год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</a:pPr>
            <a:endParaRPr lang="ru-RU" sz="2100" dirty="0" smtClean="0"/>
          </a:p>
          <a:p>
            <a:pPr algn="ctr" eaLnBrk="1" hangingPunct="1">
              <a:lnSpc>
                <a:spcPct val="90000"/>
              </a:lnSpc>
            </a:pPr>
            <a:endParaRPr lang="ru-RU" sz="2100" dirty="0"/>
          </a:p>
          <a:p>
            <a:pPr algn="ctr" eaLnBrk="1" hangingPunct="1">
              <a:lnSpc>
                <a:spcPct val="90000"/>
              </a:lnSpc>
            </a:pPr>
            <a:r>
              <a:rPr lang="ru-RU" sz="2100" dirty="0" smtClean="0"/>
              <a:t>В 2023 году на содержание муниципального спортивного центра с игровым залом направлено 7612,1 тыс. руб.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ru-RU" sz="2100" dirty="0" smtClean="0"/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ru-RU" sz="2100" dirty="0"/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ru-RU" sz="2100" dirty="0" smtClean="0"/>
          </a:p>
          <a:p>
            <a:pPr algn="ctr" eaLnBrk="1" hangingPunct="1">
              <a:lnSpc>
                <a:spcPct val="90000"/>
              </a:lnSpc>
            </a:pPr>
            <a:r>
              <a:rPr lang="ru-RU" sz="2100" dirty="0" smtClean="0"/>
              <a:t>На проведение спортивных мероприятий направлено </a:t>
            </a:r>
            <a:r>
              <a:rPr lang="ru-RU" sz="2100" dirty="0"/>
              <a:t> </a:t>
            </a:r>
            <a:r>
              <a:rPr lang="ru-RU" sz="2100" dirty="0" smtClean="0"/>
              <a:t>1000,0 </a:t>
            </a:r>
            <a:r>
              <a:rPr lang="ru-RU" sz="2100" dirty="0" err="1" smtClean="0"/>
              <a:t>тыс.руб</a:t>
            </a:r>
            <a:r>
              <a:rPr lang="ru-RU" sz="2100" dirty="0" smtClean="0"/>
              <a:t>.</a:t>
            </a:r>
          </a:p>
        </p:txBody>
      </p:sp>
      <p:graphicFrame>
        <p:nvGraphicFramePr>
          <p:cNvPr id="2" name="Object 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22906573"/>
              </p:ext>
            </p:extLst>
          </p:nvPr>
        </p:nvGraphicFramePr>
        <p:xfrm>
          <a:off x="50800" y="1412776"/>
          <a:ext cx="4925154" cy="486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>
          <a:xfrm>
            <a:off x="7236296" y="1340768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626142"/>
              </p:ext>
            </p:extLst>
          </p:nvPr>
        </p:nvGraphicFramePr>
        <p:xfrm>
          <a:off x="0" y="2060848"/>
          <a:ext cx="5327430" cy="5004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Динамика доходов бюджета </a:t>
            </a:r>
            <a:r>
              <a:rPr lang="ru-RU" sz="1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Максатихинского</a:t>
            </a:r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       за 2023-2025 годы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21972670"/>
              </p:ext>
            </p:extLst>
          </p:nvPr>
        </p:nvGraphicFramePr>
        <p:xfrm>
          <a:off x="-265113" y="1244600"/>
          <a:ext cx="6867526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0483117"/>
              </p:ext>
            </p:extLst>
          </p:nvPr>
        </p:nvGraphicFramePr>
        <p:xfrm>
          <a:off x="5292080" y="1916832"/>
          <a:ext cx="4160837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>
          <a:xfrm>
            <a:off x="7092280" y="1412776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25646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34228215"/>
              </p:ext>
            </p:extLst>
          </p:nvPr>
        </p:nvGraphicFramePr>
        <p:xfrm>
          <a:off x="749300" y="673100"/>
          <a:ext cx="8153400" cy="501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65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320675"/>
          </a:xfrm>
        </p:spPr>
        <p:txBody>
          <a:bodyPr/>
          <a:lstStyle/>
          <a:p>
            <a:pPr eaLnBrk="1" hangingPunct="1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 дефицита бюджета муниципального округа за 2023-2025г.</a:t>
            </a:r>
          </a:p>
        </p:txBody>
      </p:sp>
    </p:spTree>
    <p:extLst>
      <p:ext uri="{BB962C8B-B14F-4D97-AF65-F5344CB8AC3E}">
        <p14:creationId xmlns:p14="http://schemas.microsoft.com/office/powerpoint/2010/main" val="1942948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19591378"/>
              </p:ext>
            </p:extLst>
          </p:nvPr>
        </p:nvGraphicFramePr>
        <p:xfrm>
          <a:off x="1309688" y="1041400"/>
          <a:ext cx="7094537" cy="514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Исполнение бюджета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</a:rPr>
              <a:t>Максатихинского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 муниципального округа по налоговым и неналоговым доходам на 01.01.2026г.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020272" y="908720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91632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i="1" dirty="0" smtClean="0"/>
              <a:t>Расходная часть бюджета муниципального округа за 2025 год</a:t>
            </a:r>
            <a:r>
              <a:rPr lang="ru-RU" sz="4000" dirty="0" smtClean="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56895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		</a:t>
            </a:r>
            <a:r>
              <a:rPr lang="ru-RU" sz="2200" b="1" i="1" dirty="0" smtClean="0"/>
              <a:t>Расходная часть бюджета муниципального округа на 01.01.26 года исполнена на 85,4%    (назначено на год 1 280 732,8 </a:t>
            </a:r>
            <a:r>
              <a:rPr lang="ru-RU" sz="2200" b="1" i="1" dirty="0" err="1" smtClean="0"/>
              <a:t>т.р</a:t>
            </a:r>
            <a:r>
              <a:rPr lang="ru-RU" sz="2200" b="1" i="1" dirty="0" smtClean="0"/>
              <a:t>., исполнено 1 093 737,5 </a:t>
            </a:r>
            <a:r>
              <a:rPr lang="ru-RU" sz="2200" b="1" i="1" dirty="0" err="1" smtClean="0"/>
              <a:t>т.р</a:t>
            </a:r>
            <a:r>
              <a:rPr lang="ru-RU" sz="2200" b="1" i="1" dirty="0" smtClean="0"/>
              <a:t>.)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200" b="1" i="1" dirty="0" smtClean="0"/>
              <a:t>		Доля расходов бюджета муниципального округа: расходы на социальную сферу – образование, культуру и кинематографию, физическую культуру и спорт, социальную политику в общей сумме годовых назначений составляет 53,2% и равна 681 174,5 </a:t>
            </a:r>
            <a:r>
              <a:rPr lang="ru-RU" sz="2200" b="1" i="1" dirty="0" err="1" smtClean="0"/>
              <a:t>т.р</a:t>
            </a:r>
            <a:r>
              <a:rPr lang="ru-RU" sz="2200" b="1" i="1" dirty="0" smtClean="0"/>
              <a:t>.,      в сумме исполнения бюджета на 01.01.2026 г. 61,0% и 666 866,4 </a:t>
            </a:r>
            <a:r>
              <a:rPr lang="ru-RU" sz="2200" b="1" i="1" dirty="0" err="1" smtClean="0"/>
              <a:t>т.р</a:t>
            </a:r>
            <a:r>
              <a:rPr lang="ru-RU" sz="2200" b="1" i="1" dirty="0" smtClean="0"/>
              <a:t>. соответственно.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200" b="1" i="1" dirty="0"/>
              <a:t>	</a:t>
            </a:r>
            <a:r>
              <a:rPr lang="ru-RU" sz="2200" b="1" i="1" dirty="0" smtClean="0"/>
              <a:t>	Дефицит бюджета на 01.01.2026 года по плану составил 55 267,09 тыс. руб., фактически</a:t>
            </a:r>
            <a:r>
              <a:rPr lang="ru-RU" sz="2200" b="1" i="1" dirty="0" smtClean="0">
                <a:solidFill>
                  <a:srgbClr val="FF0000"/>
                </a:solidFill>
              </a:rPr>
              <a:t> </a:t>
            </a:r>
            <a:r>
              <a:rPr lang="ru-RU" sz="2200" b="1" i="1" dirty="0" smtClean="0"/>
              <a:t>дефицит    26 477,11 тыс. 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203190"/>
              </p:ext>
            </p:extLst>
          </p:nvPr>
        </p:nvGraphicFramePr>
        <p:xfrm>
          <a:off x="915988" y="968375"/>
          <a:ext cx="7845425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00062"/>
          </a:xfrm>
        </p:spPr>
        <p:txBody>
          <a:bodyPr/>
          <a:lstStyle/>
          <a:p>
            <a:pPr eaLnBrk="1" hangingPunct="1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Расходы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бюджета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муниципального округа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за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2023-2025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годы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812360" y="548680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216626019"/>
              </p:ext>
            </p:extLst>
          </p:nvPr>
        </p:nvGraphicFramePr>
        <p:xfrm>
          <a:off x="364902" y="777254"/>
          <a:ext cx="8414196" cy="5303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33375"/>
            <a:ext cx="8229600" cy="439738"/>
          </a:xfrm>
        </p:spPr>
        <p:txBody>
          <a:bodyPr/>
          <a:lstStyle/>
          <a:p>
            <a:pPr eaLnBrk="1" hangingPunct="1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Динамика расходов  округа  по разделам за 2023-2025 годы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7956376" y="476672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8756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</a:rPr>
              <a:t>Исполнение программных направлений деятельности муниципального образования </a:t>
            </a:r>
            <a:r>
              <a:rPr lang="ru-RU" sz="2800" b="1" dirty="0" err="1" smtClean="0">
                <a:latin typeface="Times New Roman" pitchFamily="18" charset="0"/>
              </a:rPr>
              <a:t>Максатихинский</a:t>
            </a:r>
            <a:r>
              <a:rPr lang="ru-RU" sz="2800" b="1" dirty="0" smtClean="0">
                <a:latin typeface="Times New Roman" pitchFamily="18" charset="0"/>
              </a:rPr>
              <a:t> муниципальный округ за 2025 год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719867"/>
              </p:ext>
            </p:extLst>
          </p:nvPr>
        </p:nvGraphicFramePr>
        <p:xfrm>
          <a:off x="35692" y="1556792"/>
          <a:ext cx="9073008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ая прямоугольная выноска 4"/>
          <p:cNvSpPr/>
          <p:nvPr/>
        </p:nvSpPr>
        <p:spPr>
          <a:xfrm>
            <a:off x="8100392" y="1232756"/>
            <a:ext cx="914400" cy="36004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ln>
                  <a:solidFill>
                    <a:schemeClr val="tx1"/>
                  </a:solidFill>
                </a:ln>
              </a:rPr>
              <a:t>тыс.руб</a:t>
            </a:r>
            <a:r>
              <a:rPr lang="ru-RU" dirty="0" smtClean="0">
                <a:ln>
                  <a:solidFill>
                    <a:schemeClr val="tx1"/>
                  </a:solidFill>
                </a:ln>
              </a:rPr>
              <a:t>.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2489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Оформление по умолчанию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29441</TotalTime>
  <Words>2494</Words>
  <Application>Microsoft Office PowerPoint</Application>
  <PresentationFormat>Экран (4:3)</PresentationFormat>
  <Paragraphs>320</Paragraphs>
  <Slides>40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Оформление по умолчанию</vt:lpstr>
      <vt:lpstr>Отчёт об исполнении бюджета Максатихинского муниципального округа   за 2025 год</vt:lpstr>
      <vt:lpstr>Доходная часть бюджета Максатихинского муниципального округа на 01.01.2026г </vt:lpstr>
      <vt:lpstr>Исполнение доходов бюджета муниципального округа на 01.01.2026г.</vt:lpstr>
      <vt:lpstr>Динамика доходов бюджета Максатихинского муниципального округа        за 2023-2025 годы</vt:lpstr>
      <vt:lpstr>Исполнение бюджета Максатихинского муниципального округа по налоговым и неналоговым доходам на 01.01.2026г.</vt:lpstr>
      <vt:lpstr>Расходная часть бюджета муниципального округа за 2025 год </vt:lpstr>
      <vt:lpstr>Расходы бюджета муниципального округа за 2023-2025 годы</vt:lpstr>
      <vt:lpstr>Динамика расходов  округа  по разделам за 2023-2025 годы</vt:lpstr>
      <vt:lpstr>Исполнение программных направлений деятельности муниципального образования Максатихинский муниципальный округ за 2025 год</vt:lpstr>
      <vt:lpstr>Презентация PowerPoint</vt:lpstr>
      <vt:lpstr>Структура кассовых показателей расходов бюджета 2025 года.</vt:lpstr>
      <vt:lpstr>Расходы по разделу 01 «Общегосударственные вопросы» за 2025 год</vt:lpstr>
      <vt:lpstr>Структура кассовых показателей и исполнение расходов бюджета по разделу 0400 «Национальная  экономика» за 2025 год</vt:lpstr>
      <vt:lpstr>Структура кассовых показателей расходов бюджета по подразделу 0408 «Транспорт» за 2025 год.</vt:lpstr>
      <vt:lpstr>Структура кассовых показателей расходов бюджета по подразделу                                                                       0409 «Дорожное хозяйство (дорожные фонды)» за 2025 год.</vt:lpstr>
      <vt:lpstr>Исполнение расходов бюджета по разделу 05 «Жилищно-коммунальное хозяйство» за 2025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кассовых показателей расходов бюджета по разделу 07 «Образование» за 2025 год </vt:lpstr>
      <vt:lpstr>Презентация PowerPoint</vt:lpstr>
      <vt:lpstr>Презентация PowerPoint</vt:lpstr>
      <vt:lpstr>Презентация PowerPoint</vt:lpstr>
      <vt:lpstr>Кассовое исполнение по  подразделам 0701, 0702, 0703, 0709  за 2025   год</vt:lpstr>
      <vt:lpstr> Финансирование  7 дошкольных образовательных учреждений за 2025 год составило 121393,5 тыс. руб.</vt:lpstr>
      <vt:lpstr> Финансирование   8 общеобразовательных учреждений за 2025 год составило 394102,3  тыс.руб.</vt:lpstr>
      <vt:lpstr> Финансирование  3 образовательных  учреждений дополнительного образования детей за 2025 год составило  20698,2 тыс. руб. </vt:lpstr>
      <vt:lpstr>Структура кассовых показателей расходов бюджета по разделу 08 «Культура и кинематография» за 2025 год</vt:lpstr>
      <vt:lpstr>Презентация PowerPoint</vt:lpstr>
      <vt:lpstr>Презентация PowerPoint</vt:lpstr>
      <vt:lpstr>Оплата коммунальных услуг по отраслям (бюджет) за 2025 год</vt:lpstr>
      <vt:lpstr>Структура кассовых показателей и исполнение расходов бюджета по подразделу 10 «Социальная политика» за 2025 год.</vt:lpstr>
      <vt:lpstr>Структура кассовых показателей расходов бюджета по разделу 11 «Физическая культура и спорт» за 2025 год</vt:lpstr>
      <vt:lpstr>Источники финансирования дефицита бюджета муниципального округа за 2023-2025г.</vt:lpstr>
    </vt:vector>
  </TitlesOfParts>
  <Company>firfino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на 01.04.2010</dc:title>
  <dc:creator>Ванчук А.Е.</dc:creator>
  <cp:lastModifiedBy>User</cp:lastModifiedBy>
  <cp:revision>990</cp:revision>
  <cp:lastPrinted>2026-03-05T11:38:28Z</cp:lastPrinted>
  <dcterms:created xsi:type="dcterms:W3CDTF">2007-12-10T14:14:35Z</dcterms:created>
  <dcterms:modified xsi:type="dcterms:W3CDTF">2026-07-30T06:27:16Z</dcterms:modified>
</cp:coreProperties>
</file>