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12192000" cy="6858000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15C"/>
    <a:srgbClr val="282C7A"/>
    <a:srgbClr val="6BB0BB"/>
    <a:srgbClr val="A73A7F"/>
    <a:srgbClr val="EED1E3"/>
    <a:srgbClr val="3A7C8A"/>
    <a:srgbClr val="EAEECB"/>
    <a:srgbClr val="BAC854"/>
    <a:srgbClr val="E7E6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490" autoAdjust="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9099" cy="498693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946" y="1"/>
            <a:ext cx="2949099" cy="498693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r">
              <a:defRPr sz="1200"/>
            </a:lvl1pPr>
          </a:lstStyle>
          <a:p>
            <a:fld id="{22819529-BD35-40C9-8F4F-70BF1EC7EF55}" type="datetimeFigureOut">
              <a:rPr lang="ru-RU" smtClean="0"/>
              <a:t>12.09.2025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40647"/>
            <a:ext cx="2949099" cy="498692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946" y="9440647"/>
            <a:ext cx="2949099" cy="498692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r">
              <a:defRPr sz="1200"/>
            </a:lvl1pPr>
          </a:lstStyle>
          <a:p>
            <a:fld id="{4EDA6CD9-2B55-4F40-BBA9-9A0236752AE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145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9099" cy="498693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6" y="1"/>
            <a:ext cx="2949099" cy="498693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r">
              <a:defRPr sz="1200"/>
            </a:lvl1pPr>
          </a:lstStyle>
          <a:p>
            <a:fld id="{3C3D4451-1EDC-40AD-9A81-E92AB0B28704}" type="datetimeFigureOut">
              <a:rPr lang="ru-RU" smtClean="0"/>
              <a:t>12.09.2025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5" tIns="45753" rIns="91505" bIns="4575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13"/>
            <a:ext cx="5444490" cy="3913615"/>
          </a:xfrm>
          <a:prstGeom prst="rect">
            <a:avLst/>
          </a:prstGeom>
        </p:spPr>
        <p:txBody>
          <a:bodyPr vert="horz" lIns="91505" tIns="45753" rIns="91505" bIns="4575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40647"/>
            <a:ext cx="2949099" cy="498692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6" y="9440647"/>
            <a:ext cx="2949099" cy="498692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r">
              <a:defRPr sz="1200"/>
            </a:lvl1pPr>
          </a:lstStyle>
          <a:p>
            <a:fld id="{D8CE2293-4886-420C-93E7-07608652886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453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E2293-4886-420C-93E7-07608652886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32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5D7D-37C9-436A-B743-D6E5C36CBA06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3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6585-1623-4A48-8185-47FE8CB50B3A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9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D03EB-F97A-4CF6-BC98-E29042B4DFD3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76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2638-9C2C-49A4-A5B9-45237D7FFDE6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95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920A-C61B-4F84-B19A-947D1026E991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73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8C67-351A-4216-A040-2C213D9CC311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28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3430-8158-433A-BAB2-CA04388B1C92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42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4F67-2073-4F03-8CDC-3DA33E6C0333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11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F75-4D8D-43AB-81EE-A2136065C389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94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98C5-E993-4DB2-B884-B0B41640D446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20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52A02-DF17-4837-960F-FC0DDC4E46A5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73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8EA20-1C5E-41F9-937B-5B6745E3793F}" type="datetime1">
              <a:rPr lang="ru-RU" smtClean="0"/>
              <a:t>12.09.2025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FA63-D0A2-4965-A772-DC8EAD57F21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00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Прямоугольник 56"/>
          <p:cNvSpPr/>
          <p:nvPr/>
        </p:nvSpPr>
        <p:spPr>
          <a:xfrm>
            <a:off x="0" y="-81"/>
            <a:ext cx="12192000" cy="7532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Региональный конкурс проектов, реализованных в рамках поддержки школьных инициатив Тверской области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2025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0" name="Рисунок 5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2" t="22766" r="36171" b="37163"/>
          <a:stretch/>
        </p:blipFill>
        <p:spPr>
          <a:xfrm>
            <a:off x="299429" y="913636"/>
            <a:ext cx="549534" cy="655213"/>
          </a:xfrm>
          <a:prstGeom prst="rect">
            <a:avLst/>
          </a:prstGeom>
        </p:spPr>
      </p:pic>
      <p:sp>
        <p:nvSpPr>
          <p:cNvPr id="2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2EB7059-411A-46C4-AD31-773EEDD9B7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866" y="1376474"/>
            <a:ext cx="2521182" cy="1890887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C988A42-DF27-4343-BFD6-63E12CF29E5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6" t="25792" r="-1082" b="2778"/>
          <a:stretch/>
        </p:blipFill>
        <p:spPr>
          <a:xfrm>
            <a:off x="9201989" y="1371711"/>
            <a:ext cx="2535562" cy="1895378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5B0656C9-5D46-4487-935F-5ABFBD5B0E6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808" y="4089798"/>
            <a:ext cx="2529595" cy="1897196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FD39899C-DB28-41A3-8239-6B1D69D82C2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9005" y="4089798"/>
            <a:ext cx="2504383" cy="1891928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6639629" y="2807633"/>
            <a:ext cx="5061834" cy="461665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E215C"/>
                </a:solidFill>
                <a:latin typeface="Times New Roman" panose="02020603050405020304" pitchFamily="18" charset="0"/>
              </a:rPr>
              <a:t>ФОТО </a:t>
            </a:r>
            <a:r>
              <a:rPr lang="ru-RU" sz="2400" b="1" dirty="0">
                <a:solidFill>
                  <a:srgbClr val="1E215C"/>
                </a:solidFill>
                <a:latin typeface="Times New Roman" panose="02020603050405020304" pitchFamily="18" charset="0"/>
              </a:rPr>
              <a:t>ДО</a:t>
            </a:r>
            <a:endParaRPr lang="ru-RU" sz="2400" dirty="0">
              <a:solidFill>
                <a:srgbClr val="1E215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67808" y="5526572"/>
            <a:ext cx="5069743" cy="461665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E215C"/>
                </a:solidFill>
                <a:latin typeface="Times New Roman" panose="02020603050405020304" pitchFamily="18" charset="0"/>
              </a:rPr>
              <a:t>ФОТО </a:t>
            </a:r>
            <a:r>
              <a:rPr lang="ru-RU" sz="2400" b="1" dirty="0">
                <a:solidFill>
                  <a:srgbClr val="1E215C"/>
                </a:solidFill>
                <a:latin typeface="Times New Roman" panose="02020603050405020304" pitchFamily="18" charset="0"/>
              </a:rPr>
              <a:t>ПОСЛЕ</a:t>
            </a:r>
            <a:endParaRPr lang="ru-RU" sz="2400" dirty="0">
              <a:solidFill>
                <a:srgbClr val="1E215C"/>
              </a:solidFill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253912" y="850259"/>
            <a:ext cx="6172397" cy="548646"/>
            <a:chOff x="-64322" y="1364184"/>
            <a:chExt cx="6143143" cy="454229"/>
          </a:xfrm>
        </p:grpSpPr>
        <p:sp>
          <p:nvSpPr>
            <p:cNvPr id="54" name="Пятиугольник 53"/>
            <p:cNvSpPr/>
            <p:nvPr/>
          </p:nvSpPr>
          <p:spPr>
            <a:xfrm>
              <a:off x="682514" y="1439318"/>
              <a:ext cx="5024690" cy="330730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651507" y="1452250"/>
              <a:ext cx="5427314" cy="2802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0"/>
              <a:r>
                <a:rPr lang="ru-RU" sz="1600" b="1" dirty="0" err="1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Максатихинский</a:t>
              </a:r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муниципальный округ </a:t>
              </a:r>
            </a:p>
          </p:txBody>
        </p:sp>
        <p:pic>
          <p:nvPicPr>
            <p:cNvPr id="56" name="Рисунок 55"/>
            <p:cNvPicPr>
              <a:picLocks noChangeAspect="1"/>
            </p:cNvPicPr>
            <p:nvPr/>
          </p:nvPicPr>
          <p:blipFill>
            <a:blip r:embed="rId8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64322" y="1364184"/>
              <a:ext cx="601744" cy="454229"/>
            </a:xfrm>
            <a:prstGeom prst="rect">
              <a:avLst/>
            </a:prstGeom>
          </p:spPr>
        </p:pic>
      </p:grpSp>
      <p:grpSp>
        <p:nvGrpSpPr>
          <p:cNvPr id="58" name="Группа 57"/>
          <p:cNvGrpSpPr/>
          <p:nvPr/>
        </p:nvGrpSpPr>
        <p:grpSpPr>
          <a:xfrm>
            <a:off x="217053" y="1360418"/>
            <a:ext cx="5821899" cy="663054"/>
            <a:chOff x="-75448" y="1837380"/>
            <a:chExt cx="5823964" cy="663054"/>
          </a:xfrm>
        </p:grpSpPr>
        <p:sp>
          <p:nvSpPr>
            <p:cNvPr id="59" name="Пятиугольник 58"/>
            <p:cNvSpPr/>
            <p:nvPr/>
          </p:nvSpPr>
          <p:spPr>
            <a:xfrm>
              <a:off x="699526" y="1947636"/>
              <a:ext cx="5048990" cy="353648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682973" y="1929827"/>
              <a:ext cx="4863380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0"/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МБОУ «</a:t>
              </a:r>
              <a:r>
                <a:rPr lang="ru-RU" sz="1600" b="1" dirty="0" err="1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Ривзаводская</a:t>
              </a:r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СОШ»</a:t>
              </a:r>
            </a:p>
          </p:txBody>
        </p:sp>
        <p:pic>
          <p:nvPicPr>
            <p:cNvPr id="62" name="Рисунок 61"/>
            <p:cNvPicPr>
              <a:picLocks noChangeAspect="1"/>
            </p:cNvPicPr>
            <p:nvPr/>
          </p:nvPicPr>
          <p:blipFill>
            <a:blip r:embed="rId9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75448" y="1837380"/>
              <a:ext cx="663054" cy="663054"/>
            </a:xfrm>
            <a:prstGeom prst="rect">
              <a:avLst/>
            </a:prstGeom>
          </p:spPr>
        </p:pic>
      </p:grpSp>
      <p:grpSp>
        <p:nvGrpSpPr>
          <p:cNvPr id="63" name="Группа 62"/>
          <p:cNvGrpSpPr/>
          <p:nvPr/>
        </p:nvGrpSpPr>
        <p:grpSpPr>
          <a:xfrm>
            <a:off x="289880" y="1941046"/>
            <a:ext cx="5745743" cy="438673"/>
            <a:chOff x="1145" y="2793092"/>
            <a:chExt cx="5901283" cy="675759"/>
          </a:xfrm>
        </p:grpSpPr>
        <p:sp>
          <p:nvSpPr>
            <p:cNvPr id="64" name="Пятиугольник 63"/>
            <p:cNvSpPr/>
            <p:nvPr/>
          </p:nvSpPr>
          <p:spPr>
            <a:xfrm>
              <a:off x="718599" y="2833338"/>
              <a:ext cx="5183829" cy="565645"/>
            </a:xfrm>
            <a:prstGeom prst="homePlate">
              <a:avLst>
                <a:gd name="adj" fmla="val 55715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710622" y="2793092"/>
              <a:ext cx="4971908" cy="52152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0"/>
              <a:r>
                <a:rPr lang="ru-RU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Проект</a:t>
              </a:r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«Патриотическое  воспитание в школе»</a:t>
              </a:r>
            </a:p>
          </p:txBody>
        </p:sp>
        <p:pic>
          <p:nvPicPr>
            <p:cNvPr id="66" name="Рисунок 65"/>
            <p:cNvPicPr>
              <a:picLocks noChangeAspect="1"/>
            </p:cNvPicPr>
            <p:nvPr/>
          </p:nvPicPr>
          <p:blipFill>
            <a:blip r:embed="rId10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45" y="2809995"/>
              <a:ext cx="574218" cy="658856"/>
            </a:xfrm>
            <a:prstGeom prst="rect">
              <a:avLst/>
            </a:prstGeom>
          </p:spPr>
        </p:pic>
      </p:grpSp>
      <p:grpSp>
        <p:nvGrpSpPr>
          <p:cNvPr id="67" name="Группа 66"/>
          <p:cNvGrpSpPr/>
          <p:nvPr/>
        </p:nvGrpSpPr>
        <p:grpSpPr>
          <a:xfrm>
            <a:off x="263296" y="4591889"/>
            <a:ext cx="5788691" cy="657154"/>
            <a:chOff x="-73376" y="3830048"/>
            <a:chExt cx="5788691" cy="657154"/>
          </a:xfrm>
        </p:grpSpPr>
        <p:sp>
          <p:nvSpPr>
            <p:cNvPr id="68" name="Пятиугольник 67"/>
            <p:cNvSpPr/>
            <p:nvPr/>
          </p:nvSpPr>
          <p:spPr>
            <a:xfrm>
              <a:off x="668115" y="3984101"/>
              <a:ext cx="5047200" cy="421073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61576" y="4038866"/>
              <a:ext cx="2919261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0"/>
              <a:r>
                <a:rPr lang="ru-RU" sz="1600" b="1" dirty="0" err="1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Благополучатели</a:t>
              </a:r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95 человек</a:t>
              </a:r>
            </a:p>
          </p:txBody>
        </p:sp>
        <p:pic>
          <p:nvPicPr>
            <p:cNvPr id="70" name="Рисунок 69"/>
            <p:cNvPicPr>
              <a:picLocks noChangeAspect="1"/>
            </p:cNvPicPr>
            <p:nvPr/>
          </p:nvPicPr>
          <p:blipFill>
            <a:blip r:embed="rId11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73376" y="3830048"/>
              <a:ext cx="657154" cy="657154"/>
            </a:xfrm>
            <a:prstGeom prst="rect">
              <a:avLst/>
            </a:prstGeom>
          </p:spPr>
        </p:pic>
      </p:grpSp>
      <p:grpSp>
        <p:nvGrpSpPr>
          <p:cNvPr id="71" name="Группа 70"/>
          <p:cNvGrpSpPr/>
          <p:nvPr/>
        </p:nvGrpSpPr>
        <p:grpSpPr>
          <a:xfrm>
            <a:off x="232302" y="5250525"/>
            <a:ext cx="5815359" cy="608510"/>
            <a:chOff x="-112756" y="4934169"/>
            <a:chExt cx="5815359" cy="608510"/>
          </a:xfrm>
        </p:grpSpPr>
        <p:sp>
          <p:nvSpPr>
            <p:cNvPr id="72" name="Пятиугольник 71"/>
            <p:cNvSpPr/>
            <p:nvPr/>
          </p:nvSpPr>
          <p:spPr>
            <a:xfrm>
              <a:off x="655403" y="5034635"/>
              <a:ext cx="5047200" cy="421073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641632" y="5052452"/>
              <a:ext cx="346434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0"/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Стоимость проекта:</a:t>
              </a:r>
              <a:r>
                <a:rPr lang="ru-RU" sz="1600" b="1" dirty="0">
                  <a:solidFill>
                    <a:srgbClr val="92D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432 830 </a:t>
              </a:r>
              <a:r>
                <a:rPr lang="ru-RU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рублей</a:t>
              </a:r>
            </a:p>
          </p:txBody>
        </p:sp>
        <p:pic>
          <p:nvPicPr>
            <p:cNvPr id="74" name="Рисунок 73"/>
            <p:cNvPicPr>
              <a:picLocks noChangeAspect="1"/>
            </p:cNvPicPr>
            <p:nvPr/>
          </p:nvPicPr>
          <p:blipFill>
            <a:blip r:embed="rId1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112756" y="4934169"/>
              <a:ext cx="608510" cy="608510"/>
            </a:xfrm>
            <a:prstGeom prst="rect">
              <a:avLst/>
            </a:prstGeom>
          </p:spPr>
        </p:pic>
      </p:grpSp>
      <p:grpSp>
        <p:nvGrpSpPr>
          <p:cNvPr id="75" name="Группа 74"/>
          <p:cNvGrpSpPr/>
          <p:nvPr/>
        </p:nvGrpSpPr>
        <p:grpSpPr>
          <a:xfrm>
            <a:off x="207471" y="5900622"/>
            <a:ext cx="5840188" cy="670636"/>
            <a:chOff x="-31597" y="5634159"/>
            <a:chExt cx="5743007" cy="670636"/>
          </a:xfrm>
        </p:grpSpPr>
        <p:sp>
          <p:nvSpPr>
            <p:cNvPr id="76" name="Пятиугольник 75"/>
            <p:cNvSpPr/>
            <p:nvPr/>
          </p:nvSpPr>
          <p:spPr>
            <a:xfrm>
              <a:off x="748196" y="5676103"/>
              <a:ext cx="4963214" cy="584775"/>
            </a:xfrm>
            <a:prstGeom prst="homePlat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726793" y="5676103"/>
              <a:ext cx="4743904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Конкурсная номинация: </a:t>
              </a:r>
            </a:p>
            <a:p>
              <a:r>
                <a:rPr lang="ru-RU" sz="1600" b="1" dirty="0">
                  <a:solidFill>
                    <a:srgbClr val="1E215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«Патриотическое воспитание»</a:t>
              </a:r>
            </a:p>
          </p:txBody>
        </p:sp>
        <p:pic>
          <p:nvPicPr>
            <p:cNvPr id="78" name="Рисунок 77"/>
            <p:cNvPicPr>
              <a:picLocks noChangeAspect="1"/>
            </p:cNvPicPr>
            <p:nvPr/>
          </p:nvPicPr>
          <p:blipFill>
            <a:blip r:embed="rId1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31597" y="5634159"/>
              <a:ext cx="670637" cy="670636"/>
            </a:xfrm>
            <a:prstGeom prst="rect">
              <a:avLst/>
            </a:prstGeom>
          </p:spPr>
        </p:pic>
      </p:grpSp>
      <p:sp>
        <p:nvSpPr>
          <p:cNvPr id="79" name="Пятиугольник 78"/>
          <p:cNvSpPr/>
          <p:nvPr/>
        </p:nvSpPr>
        <p:spPr>
          <a:xfrm>
            <a:off x="994433" y="2496845"/>
            <a:ext cx="5047200" cy="2095801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1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5000" y="3245520"/>
            <a:ext cx="633746" cy="633746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978695" y="2485304"/>
            <a:ext cx="42109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1E215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в школьном центре патриотического воспитания было установлено современное оборудование, что позволило внедрить новые формы работы по патриотическому воспитанию учащихся и повысить качество и количество мероприятий патриотической </a:t>
            </a:r>
            <a:r>
              <a:rPr lang="ru-RU" sz="1600" b="1" dirty="0" smtClean="0">
                <a:solidFill>
                  <a:srgbClr val="1E215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</a:t>
            </a:r>
            <a:endParaRPr lang="ru-RU" sz="1600" b="1" dirty="0">
              <a:solidFill>
                <a:srgbClr val="1E215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064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9943</TotalTime>
  <Words>83</Words>
  <Application>Microsoft Office PowerPoint</Application>
  <PresentationFormat>Широкоэкранный</PresentationFormat>
  <Paragraphs>12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Ганькова Алина Сергеевна</dc:creator>
  <cp:lastModifiedBy>Барков Владислав Александрович</cp:lastModifiedBy>
  <cp:revision>1580</cp:revision>
  <cp:lastPrinted>2023-07-11T06:19:39Z</cp:lastPrinted>
  <dcterms:created xsi:type="dcterms:W3CDTF">2021-03-16T07:51:21Z</dcterms:created>
  <dcterms:modified xsi:type="dcterms:W3CDTF">2025-09-12T06:29:23Z</dcterms:modified>
</cp:coreProperties>
</file>