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charts/chart26.xml" ContentType="application/vnd.openxmlformats-officedocument.drawingml.chart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ppt/theme/themeOverride7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8.xml" ContentType="application/vnd.openxmlformats-officedocument.themeOverride+xml"/>
  <Override PartName="/ppt/charts/chart32.xml" ContentType="application/vnd.openxmlformats-officedocument.drawingml.chart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3.xml" ContentType="application/vnd.openxmlformats-officedocument.drawingml.chart+xml"/>
  <Override PartName="/ppt/theme/themeOverride10.xml" ContentType="application/vnd.openxmlformats-officedocument.themeOverride+xml"/>
  <Override PartName="/ppt/drawings/drawing8.xml" ContentType="application/vnd.openxmlformats-officedocument.drawingml.chartshapes+xml"/>
  <Override PartName="/ppt/charts/chart34.xml" ContentType="application/vnd.openxmlformats-officedocument.drawingml.chart+xml"/>
  <Override PartName="/ppt/theme/themeOverride11.xml" ContentType="application/vnd.openxmlformats-officedocument.themeOverride+xml"/>
  <Override PartName="/ppt/charts/chart35.xml" ContentType="application/vnd.openxmlformats-officedocument.drawingml.chart+xml"/>
  <Override PartName="/ppt/notesSlides/notesSlide8.xml" ContentType="application/vnd.openxmlformats-officedocument.presentationml.notesSlide+xml"/>
  <Override PartName="/ppt/charts/chart36.xml" ContentType="application/vnd.openxmlformats-officedocument.drawingml.chart+xml"/>
  <Override PartName="/ppt/drawings/drawing9.xml" ContentType="application/vnd.openxmlformats-officedocument.drawingml.chartshapes+xml"/>
  <Override PartName="/ppt/charts/chart37.xml" ContentType="application/vnd.openxmlformats-officedocument.drawingml.chart+xml"/>
  <Override PartName="/ppt/notesSlides/notesSlide9.xml" ContentType="application/vnd.openxmlformats-officedocument.presentationml.notesSlide+xml"/>
  <Override PartName="/ppt/charts/chart38.xml" ContentType="application/vnd.openxmlformats-officedocument.drawingml.chart+xml"/>
  <Override PartName="/ppt/drawings/drawing10.xml" ContentType="application/vnd.openxmlformats-officedocument.drawingml.chartshapes+xml"/>
  <Override PartName="/ppt/charts/chart3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0.xml" ContentType="application/vnd.openxmlformats-officedocument.drawingml.chart+xml"/>
  <Override PartName="/ppt/drawings/drawing11.xml" ContentType="application/vnd.openxmlformats-officedocument.drawingml.chartshapes+xml"/>
  <Override PartName="/ppt/charts/chart41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2"/>
  </p:notesMasterIdLst>
  <p:handoutMasterIdLst>
    <p:handoutMasterId r:id="rId43"/>
  </p:handoutMasterIdLst>
  <p:sldIdLst>
    <p:sldId id="408" r:id="rId2"/>
    <p:sldId id="487" r:id="rId3"/>
    <p:sldId id="458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06" r:id="rId13"/>
    <p:sldId id="337" r:id="rId14"/>
    <p:sldId id="465" r:id="rId15"/>
    <p:sldId id="466" r:id="rId16"/>
    <p:sldId id="404" r:id="rId17"/>
    <p:sldId id="426" r:id="rId18"/>
    <p:sldId id="370" r:id="rId19"/>
    <p:sldId id="485" r:id="rId20"/>
    <p:sldId id="396" r:id="rId21"/>
    <p:sldId id="433" r:id="rId22"/>
    <p:sldId id="435" r:id="rId23"/>
    <p:sldId id="434" r:id="rId24"/>
    <p:sldId id="455" r:id="rId25"/>
    <p:sldId id="453" r:id="rId26"/>
    <p:sldId id="454" r:id="rId27"/>
    <p:sldId id="474" r:id="rId28"/>
    <p:sldId id="484" r:id="rId29"/>
    <p:sldId id="380" r:id="rId30"/>
    <p:sldId id="470" r:id="rId31"/>
    <p:sldId id="379" r:id="rId32"/>
    <p:sldId id="347" r:id="rId33"/>
    <p:sldId id="471" r:id="rId34"/>
    <p:sldId id="448" r:id="rId35"/>
    <p:sldId id="349" r:id="rId36"/>
    <p:sldId id="383" r:id="rId37"/>
    <p:sldId id="350" r:id="rId38"/>
    <p:sldId id="482" r:id="rId39"/>
    <p:sldId id="496" r:id="rId40"/>
    <p:sldId id="456" r:id="rId4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CE6EE"/>
    <a:srgbClr val="F694DC"/>
    <a:srgbClr val="FBA98F"/>
    <a:srgbClr val="00FFCC"/>
    <a:srgbClr val="FE8CC5"/>
    <a:srgbClr val="33D96A"/>
    <a:srgbClr val="EB9FE0"/>
    <a:srgbClr val="F7F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8" autoAdjust="0"/>
  </p:normalViewPr>
  <p:slideViewPr>
    <p:cSldViewPr>
      <p:cViewPr>
        <p:scale>
          <a:sx n="118" d="100"/>
          <a:sy n="118" d="100"/>
        </p:scale>
        <p:origin x="-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0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22797109991749"/>
          <c:y val="8.0871670139417498E-2"/>
          <c:w val="0.8300561797752809"/>
          <c:h val="0.56445030456098644"/>
        </c:manualLayout>
      </c:layout>
      <c:pie3DChart>
        <c:varyColors val="1"/>
        <c:ser>
          <c:idx val="1"/>
          <c:order val="0"/>
          <c:explosion val="41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75-44E1-82BE-D9E0B36FF2A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F75-44E1-82BE-D9E0B36FF2AE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F75-44E1-82BE-D9E0B36FF2AE}"/>
              </c:ext>
            </c:extLst>
          </c:dPt>
          <c:dLbls>
            <c:dLbl>
              <c:idx val="0"/>
              <c:layout>
                <c:manualLayout>
                  <c:x val="1.4797863445146296E-2"/>
                  <c:y val="0.17555841949357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75-44E1-82BE-D9E0B36FF2AE}"/>
                </c:ext>
              </c:extLst>
            </c:dLbl>
            <c:dLbl>
              <c:idx val="1"/>
              <c:layout>
                <c:manualLayout>
                  <c:x val="4.511191719012652E-2"/>
                  <c:y val="0.198483880552666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75-44E1-82BE-D9E0B36FF2AE}"/>
                </c:ext>
              </c:extLst>
            </c:dLbl>
            <c:dLbl>
              <c:idx val="2"/>
              <c:layout>
                <c:manualLayout>
                  <c:x val="6.0393258426966294E-2"/>
                  <c:y val="-2.4149457732877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F75-44E1-82BE-D9E0B36FF2AE}"/>
                </c:ext>
              </c:extLst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75-44E1-82BE-D9E0B36FF2AE}"/>
                </c:ext>
              </c:extLst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75-44E1-82BE-D9E0B36FF2AE}"/>
                </c:ext>
              </c:extLst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75-44E1-82BE-D9E0B36FF2AE}"/>
                </c:ext>
              </c:extLst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75-44E1-82BE-D9E0B36FF2AE}"/>
                </c:ext>
              </c:extLst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75-44E1-82BE-D9E0B36FF2AE}"/>
                </c:ext>
              </c:extLst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75-44E1-82BE-D9E0B36FF2AE}"/>
                </c:ext>
              </c:extLst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75-44E1-82BE-D9E0B36FF2AE}"/>
                </c:ext>
              </c:extLst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75-44E1-82BE-D9E0B36FF2AE}"/>
                </c:ext>
              </c:extLst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75-44E1-82BE-D9E0B36FF2AE}"/>
                </c:ext>
              </c:extLst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F75-44E1-82BE-D9E0B36FF2AE}"/>
                </c:ext>
              </c:extLst>
            </c:dLbl>
            <c:spPr>
              <a:noFill/>
              <a:ln w="22500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Налоговые доходы, тыс. руб.</c:v>
                </c:pt>
                <c:pt idx="1">
                  <c:v>Неналоговые доходы, тыс. руб.</c:v>
                </c:pt>
                <c:pt idx="2">
                  <c:v>Безвозмездные поступления,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233065.4</c:v>
                </c:pt>
                <c:pt idx="1">
                  <c:v>10633.7</c:v>
                </c:pt>
                <c:pt idx="2">
                  <c:v>533761.69999999995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F75-44E1-82BE-D9E0B36F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6363915224875694"/>
          <c:y val="0.62092017631425123"/>
          <c:w val="0.43636084775124312"/>
          <c:h val="0.2498107515435631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8"/>
      <c:hPercent val="57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66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117772567972687E-2"/>
                  <c:y val="0.6000454944495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 algn="r"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Лист1!$A$11</c:f>
              <c:numCache>
                <c:formatCode>0.0</c:formatCode>
                <c:ptCount val="1"/>
                <c:pt idx="0">
                  <c:v>781101.4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FF00FF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148870003370494E-3"/>
                  <c:y val="0.193670622489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Лист1!$B$11</c:f>
              <c:numCache>
                <c:formatCode>0.0</c:formatCode>
                <c:ptCount val="1"/>
                <c:pt idx="0">
                  <c:v>773686.5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FFCC"/>
            </a:solidFill>
            <a:ln w="10836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99"/>
              </a:solidFill>
              <a:ln w="1083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5.8079860063272879E-3"/>
                  <c:y val="0.2246822981784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CFFCC"/>
              </a:solidFill>
              <a:ln w="21672">
                <a:noFill/>
              </a:ln>
            </c:spPr>
            <c:txPr>
              <a:bodyPr/>
              <a:lstStyle/>
              <a:p>
                <a:pPr>
                  <a:defRPr sz="130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Лист1!$C$11</c:f>
              <c:numCache>
                <c:formatCode>0.0</c:formatCode>
                <c:ptCount val="1"/>
                <c:pt idx="0">
                  <c:v>774500.2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54052096"/>
        <c:axId val="152757376"/>
        <c:axId val="0"/>
      </c:bar3DChart>
      <c:catAx>
        <c:axId val="15405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2757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757376"/>
        <c:scaling>
          <c:orientation val="minMax"/>
        </c:scaling>
        <c:delete val="0"/>
        <c:axPos val="l"/>
        <c:majorGridlines>
          <c:spPr>
            <a:ln w="2709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27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4052096"/>
        <c:crosses val="autoZero"/>
        <c:crossBetween val="between"/>
      </c:valAx>
      <c:spPr>
        <a:noFill/>
        <a:ln w="21672">
          <a:noFill/>
        </a:ln>
      </c:spPr>
    </c:plotArea>
    <c:legend>
      <c:legendPos val="b"/>
      <c:layout>
        <c:manualLayout>
          <c:xMode val="edge"/>
          <c:yMode val="edge"/>
          <c:x val="5.170630816959669E-3"/>
          <c:y val="0.93050847457627117"/>
          <c:w val="0.1465033303421342"/>
          <c:h val="3.7276708784033941E-2"/>
        </c:manualLayout>
      </c:layout>
      <c:overlay val="0"/>
      <c:spPr>
        <a:solidFill>
          <a:srgbClr val="FFFFFF"/>
        </a:solidFill>
        <a:ln w="2709">
          <a:solidFill>
            <a:srgbClr val="000000"/>
          </a:solidFill>
          <a:prstDash val="solid"/>
        </a:ln>
      </c:spPr>
      <c:txPr>
        <a:bodyPr/>
        <a:lstStyle/>
        <a:p>
          <a:pPr>
            <a:defRPr sz="7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865501607991944"/>
          <c:y val="0.145313826003522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02392934782E-2"/>
          <c:y val="0"/>
          <c:w val="0.44451736635547484"/>
          <c:h val="0.69584608117038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10"/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-3.098420335600529E-2"/>
                  <c:y val="-6.40881672581603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2197953356537E-2"/>
                  <c:y val="6.235016694224170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130322169841825E-2"/>
                  <c:y val="-1.594454804190399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656795695915348E-2"/>
                  <c:y val="-7.93512456139490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86020624574052E-2"/>
                  <c:y val="-5.15352162759806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9478333253187212E-3"/>
                  <c:y val="-6.351116185231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Нициональная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12.5</c:v>
                </c:pt>
                <c:pt idx="1">
                  <c:v>0.1</c:v>
                </c:pt>
                <c:pt idx="2">
                  <c:v>1.7</c:v>
                </c:pt>
                <c:pt idx="3">
                  <c:v>14.6</c:v>
                </c:pt>
                <c:pt idx="4">
                  <c:v>4.4000000000000004</c:v>
                </c:pt>
                <c:pt idx="5">
                  <c:v>52.8</c:v>
                </c:pt>
                <c:pt idx="6">
                  <c:v>10.7</c:v>
                </c:pt>
                <c:pt idx="7">
                  <c:v>1.6</c:v>
                </c:pt>
                <c:pt idx="8">
                  <c:v>1.2</c:v>
                </c:pt>
                <c:pt idx="9">
                  <c:v>0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3443649396477306"/>
          <c:w val="0.77642340569332502"/>
          <c:h val="0.24724548288425713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2027год</a:t>
            </a:r>
            <a:endParaRPr lang="ru-RU" dirty="0"/>
          </a:p>
        </c:rich>
      </c:tx>
      <c:layout>
        <c:manualLayout>
          <c:xMode val="edge"/>
          <c:yMode val="edge"/>
          <c:x val="0.77061016517877945"/>
          <c:y val="2.3606374654023946E-2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274216490223436E-2"/>
          <c:y val="4.3085875984251967E-2"/>
          <c:w val="0.9557256584679058"/>
          <c:h val="0.844414124015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-8.1586364955865118E-2"/>
                  <c:y val="-8.0588267970225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96747342082763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569680663501156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5363257129136196E-2"/>
                  <c:y val="0.109314242861904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130196575957905E-2"/>
                  <c:y val="-2.22728838582677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18160526966538E-2"/>
                  <c:y val="4.96080145684295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770224580393815E-2"/>
                  <c:y val="-3.84311023622047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0.1</c:v>
                </c:pt>
                <c:pt idx="2">
                  <c:v>1.7</c:v>
                </c:pt>
                <c:pt idx="3">
                  <c:v>15</c:v>
                </c:pt>
                <c:pt idx="4">
                  <c:v>4.8</c:v>
                </c:pt>
                <c:pt idx="5">
                  <c:v>53</c:v>
                </c:pt>
                <c:pt idx="6">
                  <c:v>10.7</c:v>
                </c:pt>
                <c:pt idx="7">
                  <c:v>1.3</c:v>
                </c:pt>
                <c:pt idx="8">
                  <c:v>1.2</c:v>
                </c:pt>
                <c:pt idx="9">
                  <c:v>1.2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5405240258589892E-2"/>
          <c:y val="0.10435842073906808"/>
        </c:manualLayout>
      </c:layout>
      <c:overlay val="0"/>
    </c:title>
    <c:autoTitleDeleted val="0"/>
    <c:view3D>
      <c:rotX val="9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79629629629629"/>
          <c:y val="0.11189182531101592"/>
          <c:w val="0.77314814814814814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Pt>
            <c:idx val="3"/>
            <c:bubble3D val="0"/>
            <c:explosion val="17"/>
          </c:dPt>
          <c:dLbls>
            <c:dLbl>
              <c:idx val="0"/>
              <c:layout>
                <c:manualLayout>
                  <c:x val="5.5883618036434393E-2"/>
                  <c:y val="-3.60663593125920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39607010632455E-2"/>
                  <c:y val="2.02738301240380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013248527941339"/>
                  <c:y val="3.25838856665279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924837180253245"/>
                  <c:y val="0.122717531402160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366225074090865E-2"/>
                  <c:y val="8.27752574494366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2992655470713453E-2"/>
                  <c:y val="7.6402875564870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Условно-утвержденные расходы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10.7</c:v>
                </c:pt>
                <c:pt idx="1">
                  <c:v>0.1</c:v>
                </c:pt>
                <c:pt idx="2">
                  <c:v>1.7</c:v>
                </c:pt>
                <c:pt idx="3">
                  <c:v>15.5</c:v>
                </c:pt>
                <c:pt idx="4">
                  <c:v>3.5</c:v>
                </c:pt>
                <c:pt idx="5">
                  <c:v>52.6</c:v>
                </c:pt>
                <c:pt idx="6">
                  <c:v>10.7</c:v>
                </c:pt>
                <c:pt idx="7">
                  <c:v>1.3</c:v>
                </c:pt>
                <c:pt idx="8">
                  <c:v>1.2</c:v>
                </c:pt>
                <c:pt idx="9">
                  <c:v>2.5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69241877191414436"/>
          <c:y val="1.4071146948818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939677481325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047038168236933E-2"/>
                  <c:y val="-5.6531188412441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30879771029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939677481325786E-2"/>
                  <c:y val="-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570557252355462E-2"/>
                  <c:y val="-5.18196574196338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04703816823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047038168236933E-2"/>
                  <c:y val="2.8265594206220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416158397207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7852786261777014E-3"/>
                  <c:y val="-1.978591594435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6.218430725368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Жилищно-коммунальное хозяйство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оборона</c:v>
                </c:pt>
                <c:pt idx="4">
                  <c:v>Национальная  экономика</c:v>
                </c:pt>
                <c:pt idx="5">
                  <c:v>Общегосударственные вопросы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  <c:pt idx="8">
                  <c:v>Культура, кинематография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34466.400000000001</c:v>
                </c:pt>
                <c:pt idx="1">
                  <c:v>2271.8000000000002</c:v>
                </c:pt>
                <c:pt idx="2">
                  <c:v>13260.4</c:v>
                </c:pt>
                <c:pt idx="3">
                  <c:v>602.5</c:v>
                </c:pt>
                <c:pt idx="4">
                  <c:v>114153.1</c:v>
                </c:pt>
                <c:pt idx="5">
                  <c:v>97776.7</c:v>
                </c:pt>
                <c:pt idx="6">
                  <c:v>9500</c:v>
                </c:pt>
                <c:pt idx="7">
                  <c:v>12760.4</c:v>
                </c:pt>
                <c:pt idx="8">
                  <c:v>83692.5</c:v>
                </c:pt>
                <c:pt idx="9">
                  <c:v>412617.6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74"/>
        <c:shape val="cylinder"/>
        <c:axId val="154054144"/>
        <c:axId val="143336000"/>
        <c:axId val="0"/>
      </c:bar3DChart>
      <c:catAx>
        <c:axId val="15405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336000"/>
        <c:crosses val="autoZero"/>
        <c:auto val="1"/>
        <c:lblAlgn val="ctr"/>
        <c:lblOffset val="100"/>
        <c:noMultiLvlLbl val="0"/>
      </c:catAx>
      <c:valAx>
        <c:axId val="143336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540541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aseline="0">
          <a:latin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31363423119623E-2"/>
          <c:y val="5.6365716876031938E-2"/>
          <c:w val="0.88358578468941751"/>
          <c:h val="0.5924241303379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explosion val="31"/>
            <c:spPr>
              <a:solidFill>
                <a:srgbClr val="FFFF0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518570.5</c:v>
                </c:pt>
                <c:pt idx="1">
                  <c:v>262530.90000000002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2027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356992776167238"/>
          <c:y val="9.035026289169750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38305983078872"/>
          <c:y val="0.12784063205616431"/>
          <c:w val="0.6902299121328257"/>
          <c:h val="0.577611909311164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dPt>
            <c:idx val="0"/>
            <c:bubble3D val="0"/>
            <c:explosion val="18"/>
            <c:spPr>
              <a:solidFill>
                <a:srgbClr val="FFFF00"/>
              </a:solidFill>
            </c:spPr>
          </c:dPt>
          <c:dLbls>
            <c:dLbl>
              <c:idx val="2"/>
              <c:layout>
                <c:manualLayout>
                  <c:x val="0.11091719414095844"/>
                  <c:y val="-5.237879833580688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512361.8</c:v>
                </c:pt>
                <c:pt idx="1">
                  <c:v>251679.7</c:v>
                </c:pt>
                <c:pt idx="2">
                  <c:v>9645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032709250232401"/>
          <c:y val="0.73918340538000182"/>
          <c:w val="0.7645709247978093"/>
          <c:h val="0.260816594619998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6850971269285754"/>
          <c:y val="0.106368633481328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029111503642079"/>
          <c:w val="1"/>
          <c:h val="0.7797088849635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45"/>
          <c:dPt>
            <c:idx val="0"/>
            <c:bubble3D val="0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7.5914093097693994E-2"/>
                  <c:y val="-0.25030926470797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36530929798401E-2"/>
                  <c:y val="-7.5385628173784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на социальную сферу</c:v>
                </c:pt>
                <c:pt idx="1">
                  <c:v>Иные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509849.7</c:v>
                </c:pt>
                <c:pt idx="1">
                  <c:v>245550.5</c:v>
                </c:pt>
                <c:pt idx="2">
                  <c:v>19100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419249343293265E-3"/>
          <c:y val="0.10979619011579211"/>
          <c:w val="0.85763109479670074"/>
          <c:h val="0.754883759075419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тыс.рублей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CC99FF"/>
              </a:solidFill>
            </c:spPr>
          </c:dPt>
          <c:dLbls>
            <c:dLbl>
              <c:idx val="1"/>
              <c:layout>
                <c:manualLayout>
                  <c:x val="-6.2662080439432749E-2"/>
                  <c:y val="-0.1111933026422765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16185.3</c:v>
                </c:pt>
                <c:pt idx="1">
                  <c:v>764916.1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0"/>
      </c:pieChart>
    </c:plotArea>
    <c:plotVisOnly val="1"/>
    <c:dispBlanksAs val="zero"/>
    <c:showDLblsOverMax val="0"/>
  </c:chart>
  <c:txPr>
    <a:bodyPr/>
    <a:lstStyle/>
    <a:p>
      <a:pPr>
        <a:defRPr sz="1000" b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бюджета: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9.2860263001080717E-2"/>
                  <c:y val="-7.99817177176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894536970639628E-2"/>
                  <c:y val="-7.9041462713293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24756845199018"/>
                  <c:y val="-9.30893299437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941.30000000000007</c:v>
                </c:pt>
                <c:pt idx="1">
                  <c:v>946.90000000000009</c:v>
                </c:pt>
                <c:pt idx="2">
                  <c:v>952.8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847274545252549E-2"/>
                  <c:y val="-2.650277420155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55.1</c:v>
                </c:pt>
                <c:pt idx="1">
                  <c:v>5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96780.3</c:v>
                </c:pt>
                <c:pt idx="1">
                  <c:v>81573.3</c:v>
                </c:pt>
                <c:pt idx="2">
                  <c:v>81573.3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57522432"/>
        <c:axId val="154671296"/>
        <c:axId val="0"/>
      </c:bar3DChart>
      <c:catAx>
        <c:axId val="15752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4671296"/>
        <c:crosses val="autoZero"/>
        <c:auto val="1"/>
        <c:lblAlgn val="ctr"/>
        <c:lblOffset val="100"/>
        <c:noMultiLvlLbl val="0"/>
      </c:catAx>
      <c:valAx>
        <c:axId val="154671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52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5170940602563"/>
          <c:y val="8.3630413614173597E-4"/>
          <c:w val="0.22727348476431911"/>
          <c:h val="0.123448293326885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BAD4C2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
(оценка)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Лист1!$B$2:$B$11</c:f>
              <c:numCache>
                <c:formatCode>#,##0.0_ ;\-#,##0.0\ </c:formatCode>
                <c:ptCount val="10"/>
                <c:pt idx="0">
                  <c:v>126686.2</c:v>
                </c:pt>
                <c:pt idx="1">
                  <c:v>126722.4</c:v>
                </c:pt>
                <c:pt idx="2">
                  <c:v>139302.79999999999</c:v>
                </c:pt>
                <c:pt idx="3">
                  <c:v>161143.9</c:v>
                </c:pt>
                <c:pt idx="4">
                  <c:v>166367.6</c:v>
                </c:pt>
                <c:pt idx="5">
                  <c:v>201659.77</c:v>
                </c:pt>
                <c:pt idx="6">
                  <c:v>217613.4</c:v>
                </c:pt>
                <c:pt idx="7">
                  <c:v>233065.4</c:v>
                </c:pt>
                <c:pt idx="8">
                  <c:v>249722.5</c:v>
                </c:pt>
                <c:pt idx="9">
                  <c:v>264964.2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70-430A-B4EB-D6AAA83D8E55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
(оценка)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Лист1!$C$2:$C$11</c:f>
              <c:numCache>
                <c:formatCode>#,##0.0_ ;\-#,##0.0\ </c:formatCode>
                <c:ptCount val="10"/>
                <c:pt idx="0">
                  <c:v>13379.9</c:v>
                </c:pt>
                <c:pt idx="1">
                  <c:v>9486.5</c:v>
                </c:pt>
                <c:pt idx="2">
                  <c:v>12060.5</c:v>
                </c:pt>
                <c:pt idx="3">
                  <c:v>11623.1</c:v>
                </c:pt>
                <c:pt idx="4">
                  <c:v>10414.5</c:v>
                </c:pt>
                <c:pt idx="5">
                  <c:v>7350.1</c:v>
                </c:pt>
                <c:pt idx="6">
                  <c:v>9274.75</c:v>
                </c:pt>
                <c:pt idx="7">
                  <c:v>10633.7</c:v>
                </c:pt>
                <c:pt idx="8">
                  <c:v>10135.6</c:v>
                </c:pt>
                <c:pt idx="9">
                  <c:v>10100.5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Безвозмездные поступления*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
(оценка)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Лист1!$D$2:$D$11</c:f>
              <c:numCache>
                <c:formatCode>#,##0.0_ ;\-#,##0.0\ </c:formatCode>
                <c:ptCount val="10"/>
                <c:pt idx="0">
                  <c:v>331770.3</c:v>
                </c:pt>
                <c:pt idx="1">
                  <c:v>323526</c:v>
                </c:pt>
                <c:pt idx="2">
                  <c:v>335898.1</c:v>
                </c:pt>
                <c:pt idx="3">
                  <c:v>422280.3</c:v>
                </c:pt>
                <c:pt idx="4">
                  <c:v>636794.5</c:v>
                </c:pt>
                <c:pt idx="5">
                  <c:v>1120572</c:v>
                </c:pt>
                <c:pt idx="6">
                  <c:v>1002636.79</c:v>
                </c:pt>
                <c:pt idx="7">
                  <c:v>533761.69999999995</c:v>
                </c:pt>
                <c:pt idx="8">
                  <c:v>513828.4</c:v>
                </c:pt>
                <c:pt idx="9">
                  <c:v>499435.5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3318016"/>
        <c:axId val="60987008"/>
      </c:barChart>
      <c:lineChart>
        <c:grouping val="stack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ln w="50800" cap="rnd">
              <a:solidFill>
                <a:srgbClr val="4E825D"/>
              </a:solidFill>
              <a:round/>
              <a:headEnd type="none"/>
              <a:tailEnd type="none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
(оценка)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strCache>
            </c:strRef>
          </c:cat>
          <c:val>
            <c:numRef>
              <c:f>Лист1!$E$2:$E$11</c:f>
              <c:numCache>
                <c:formatCode>#,##0.0_ ;\-#,##0.0\ </c:formatCode>
                <c:ptCount val="10"/>
                <c:pt idx="0">
                  <c:v>471836.4</c:v>
                </c:pt>
                <c:pt idx="1">
                  <c:v>459734.9</c:v>
                </c:pt>
                <c:pt idx="2">
                  <c:v>487261.4</c:v>
                </c:pt>
                <c:pt idx="3">
                  <c:v>595047.30000000005</c:v>
                </c:pt>
                <c:pt idx="4">
                  <c:v>813576.6</c:v>
                </c:pt>
                <c:pt idx="5">
                  <c:v>1329581.8799999999</c:v>
                </c:pt>
                <c:pt idx="6">
                  <c:v>1229524.94</c:v>
                </c:pt>
                <c:pt idx="7">
                  <c:v>777460.8</c:v>
                </c:pt>
                <c:pt idx="8">
                  <c:v>773686.5</c:v>
                </c:pt>
                <c:pt idx="9">
                  <c:v>774500.2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70-430A-B4EB-D6AAA83D8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318016"/>
        <c:axId val="60987008"/>
      </c:lineChart>
      <c:catAx>
        <c:axId val="14331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987008"/>
        <c:crosses val="autoZero"/>
        <c:auto val="1"/>
        <c:lblAlgn val="ctr"/>
        <c:lblOffset val="100"/>
        <c:noMultiLvlLbl val="0"/>
      </c:catAx>
      <c:valAx>
        <c:axId val="60987008"/>
        <c:scaling>
          <c:orientation val="minMax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143318016"/>
        <c:crosses val="autoZero"/>
        <c:crossBetween val="between"/>
      </c:valAx>
      <c:spPr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2026 год</a:t>
            </a:r>
            <a:endParaRPr lang="ru-RU" sz="1600" b="1" dirty="0"/>
          </a:p>
        </c:rich>
      </c:tx>
      <c:layout>
        <c:manualLayout>
          <c:xMode val="edge"/>
          <c:yMode val="edge"/>
          <c:x val="0.3011777635175212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661628874772764"/>
          <c:y val="0.57029005110407283"/>
          <c:w val="0.57361963190184051"/>
          <c:h val="0.22699386503067484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6391624486784767E-2"/>
                  <c:y val="-2.0492491497379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682269086207841E-3"/>
                  <c:y val="0.17015552783151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5810944388502527"/>
                  <c:y val="6.46347357244110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659392124159408"/>
                  <c:y val="-0.13611878749617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489559233671009E-2"/>
                  <c:y val="-9.8164241482130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113255021093823E-2"/>
                  <c:y val="-0.28908717562125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0045023075889002"/>
                  <c:y val="-0.323235517207517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Лист1!$C$1:$C$9</c:f>
              <c:strCache>
                <c:ptCount val="9"/>
                <c:pt idx="0">
                  <c:v>ЗАГС</c:v>
                </c:pt>
                <c:pt idx="1">
                  <c:v>Содержание штата дежурных диспетчеров ЕДДС</c:v>
                </c:pt>
                <c:pt idx="2">
                  <c:v> предупреждение, своевременное пресечение и в дальнейшем минимизация последствий ЧС</c:v>
                </c:pt>
                <c:pt idx="3">
                  <c:v>проведение работ по очистке пожарных водоемов</c:v>
                </c:pt>
                <c:pt idx="4">
                  <c:v>проведение работ по опашке населенных пунктов</c:v>
                </c:pt>
                <c:pt idx="5">
                  <c:v>обеспечение деятельности добровольных пожарных команд</c:v>
                </c:pt>
                <c:pt idx="6">
                  <c:v>средства на установку системы видеонаблюдения в общественных местах</c:v>
                </c:pt>
                <c:pt idx="7">
                  <c:v>мероприятия по защите информации на автоматизированных рабочих местах</c:v>
                </c:pt>
                <c:pt idx="8">
                  <c:v>Расходы на  защиту государственной тайны и оплату услуг специальной связи</c:v>
                </c:pt>
              </c:strCache>
            </c:strRef>
          </c:cat>
          <c:val>
            <c:numRef>
              <c:f>Лист1!$A$1:$A$9</c:f>
              <c:numCache>
                <c:formatCode>0.0</c:formatCode>
                <c:ptCount val="9"/>
                <c:pt idx="0">
                  <c:v>682.1</c:v>
                </c:pt>
                <c:pt idx="1">
                  <c:v>4937.3</c:v>
                </c:pt>
                <c:pt idx="2">
                  <c:v>4500</c:v>
                </c:pt>
                <c:pt idx="3">
                  <c:v>500</c:v>
                </c:pt>
                <c:pt idx="4">
                  <c:v>500</c:v>
                </c:pt>
                <c:pt idx="5">
                  <c:v>1500</c:v>
                </c:pt>
                <c:pt idx="6">
                  <c:v>466</c:v>
                </c:pt>
                <c:pt idx="7">
                  <c:v>150</c:v>
                </c:pt>
                <c:pt idx="8">
                  <c:v>25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2026-2028</a:t>
            </a:r>
          </a:p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079655290826272"/>
          <c:y val="0.15378275799046026"/>
          <c:w val="0.8631698750643868"/>
          <c:h val="0.51375742276902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447116987001442E-2"/>
                  <c:y val="-5.71363540066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64495864095909E-3"/>
                  <c:y val="0.28213425004059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65726129775485E-2"/>
                  <c:y val="-5.7270209314287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877581672129046E-3"/>
                  <c:y val="0.17276065366201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13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682.1</c:v>
                </c:pt>
                <c:pt idx="1">
                  <c:v>12112.3</c:v>
                </c:pt>
                <c:pt idx="2">
                  <c:v>466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329559341891305E-2"/>
                  <c:y val="-5.8821975226167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98652674955307E-3"/>
                  <c:y val="0.2308467228798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801375329919088E-2"/>
                  <c:y val="-5.4744391247576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472152658451313E-3"/>
                  <c:y val="0.1582710798084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682.1</c:v>
                </c:pt>
                <c:pt idx="1">
                  <c:v>11962.3</c:v>
                </c:pt>
                <c:pt idx="2">
                  <c:v>156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1085712698589044E-2"/>
                  <c:y val="-5.102700726848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510019088788117E-4"/>
                  <c:y val="0.20163704507739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13269781536199E-2"/>
                  <c:y val="-5.420369564357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151205440681862E-3"/>
                  <c:y val="0.16689015945871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40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Органы юстиции</c:v>
                </c:pt>
                <c:pt idx="1">
                  <c:v>    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682.1</c:v>
                </c:pt>
                <c:pt idx="1">
                  <c:v>11962.3</c:v>
                </c:pt>
                <c:pt idx="2">
                  <c:v>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840384"/>
        <c:axId val="155019520"/>
        <c:axId val="0"/>
      </c:bar3DChart>
      <c:catAx>
        <c:axId val="15784038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5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01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019520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7840384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8111750209572675"/>
          <c:y val="0.9369203421842017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2026 год</a:t>
            </a:r>
            <a:endParaRPr lang="ru-RU" sz="1600" b="1" dirty="0"/>
          </a:p>
        </c:rich>
      </c:tx>
      <c:layout>
        <c:manualLayout>
          <c:xMode val="edge"/>
          <c:yMode val="edge"/>
          <c:x val="0.30577948740864819"/>
          <c:y val="0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92642613982265"/>
          <c:y val="0.44197075016485149"/>
          <c:w val="0.64755046397474403"/>
          <c:h val="0.25618454783706185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76"/>
          </c:dPt>
          <c:dLbls>
            <c:dLbl>
              <c:idx val="0"/>
              <c:layout>
                <c:manualLayout>
                  <c:x val="-0.23288814512128722"/>
                  <c:y val="-0.23059387901766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238626131060036E-2"/>
                  <c:y val="8.42428043801712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935021169699831E-2"/>
                  <c:y val="-0.105629569169429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62818690612929E-2"/>
                  <c:y val="0.129107176695748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Лист1!$C$1:$C$3</c:f>
              <c:strCache>
                <c:ptCount val="2"/>
                <c:pt idx="0">
                  <c:v>0408 Транспорт</c:v>
                </c:pt>
                <c:pt idx="1">
                  <c:v>0409 Дорожное хозяйство (дорожные фонды)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2"/>
                <c:pt idx="0">
                  <c:v>9208.2999999999993</c:v>
                </c:pt>
                <c:pt idx="1">
                  <c:v>104944.8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2026-2028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302125160696433"/>
          <c:y val="7.5575338649972899E-4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9223174337051"/>
          <c:y val="5.7583376404232056E-2"/>
          <c:w val="0.72205140437167104"/>
          <c:h val="0.61757047123588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663228760294238E-2"/>
                  <c:y val="-3.2482872081904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199745482825055E-2"/>
                  <c:y val="-4.6061818748534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9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Транспорт</c:v>
                </c:pt>
                <c:pt idx="1">
                  <c:v>Дорожное хозяйство (дорожные фонды)</c:v>
                </c:pt>
              </c:strCache>
            </c:strRef>
          </c:cat>
          <c:val>
            <c:numRef>
              <c:f>Лист1!$A$2:$A$3</c:f>
              <c:numCache>
                <c:formatCode>0.00</c:formatCode>
                <c:ptCount val="2"/>
                <c:pt idx="0">
                  <c:v>9208.2999999999993</c:v>
                </c:pt>
                <c:pt idx="1">
                  <c:v>104944.8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17693127893E-2"/>
                  <c:y val="-3.5581501746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66591157981004E-2"/>
                  <c:y val="-3.8805487661864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126284669668821E-2"/>
                  <c:y val="-4.449254866743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8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Транспорт</c:v>
                </c:pt>
                <c:pt idx="1">
                  <c:v>Дорожное хозяйство (дорожные фонды)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9192.5</c:v>
                </c:pt>
                <c:pt idx="1">
                  <c:v>107157.2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696884184608257E-2"/>
                  <c:y val="-3.391918423311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076687005917095E-2"/>
                  <c:y val="-2.348002999666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Транспорт</c:v>
                </c:pt>
                <c:pt idx="1">
                  <c:v>Дорожное хозяйство (дорожные фонды)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9192.5</c:v>
                </c:pt>
                <c:pt idx="1">
                  <c:v>110518.6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849088"/>
        <c:axId val="155022976"/>
        <c:axId val="0"/>
      </c:bar3DChart>
      <c:catAx>
        <c:axId val="15784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022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022976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7849088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02121315825251"/>
          <c:y val="0.41799501547920875"/>
          <c:w val="0.66246439074903629"/>
          <c:h val="0.27240153987362492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CE6EE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6380308563552746E-2"/>
                  <c:y val="0.166983726517949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494941657954817"/>
                  <c:y val="-0.153416825991141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154670879607708"/>
                  <c:y val="-0.243820545644182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438275569473733E-2"/>
                  <c:y val="-0.1499671678271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3020917814833741"/>
                  <c:y val="-4.83314872145217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Лист1!$C$1:$C$5</c:f>
              <c:strCache>
                <c:ptCount val="5"/>
                <c:pt idx="0">
                  <c:v>Средства на организацию транспортного обслуживания населения на муниципальных маршрутах регулярных перевозок по регулируемым тарифам за счет средств областного бюджета</c:v>
                </c:pt>
                <c:pt idx="1">
                  <c:v>Организация транспортного обслуживания населения на на муниципальных  маршрутах регулярных перевозок по регулируемым тарифам в рамках софинансирования с областным бюджетом</c:v>
                </c:pt>
                <c:pt idx="2">
                  <c:v>Организация транспортного обслуживания на внутригородских маршрутах автомобильного транспорта на территории пгт.Максатиха</c:v>
                </c:pt>
                <c:pt idx="3">
                  <c:v>Организация транспортного обслуживания населения на муниципальных  маршрутах регулярных перевозок по регулируемым тарифам в части оформления карт маршрутов</c:v>
                </c:pt>
                <c:pt idx="4">
                  <c:v>Организация транспортного обслуживания населения на муниципальных  маршрутах регулярных перевозок по регулируемым тарифам в соответствии со сверх минимальными социальными требованиями</c:v>
                </c:pt>
              </c:strCache>
            </c:strRef>
          </c:cat>
          <c:val>
            <c:numRef>
              <c:f>Лист1!$A$1:$A$5</c:f>
              <c:numCache>
                <c:formatCode>0.00</c:formatCode>
                <c:ptCount val="5"/>
                <c:pt idx="0">
                  <c:v>5837.4</c:v>
                </c:pt>
                <c:pt idx="1">
                  <c:v>1460</c:v>
                </c:pt>
                <c:pt idx="2">
                  <c:v>1384.2</c:v>
                </c:pt>
                <c:pt idx="3">
                  <c:v>15.8</c:v>
                </c:pt>
                <c:pt idx="4">
                  <c:v>510.9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86755325419018"/>
          <c:y val="0.53097532813814341"/>
          <c:w val="0.63976827458750574"/>
          <c:h val="0.25618454783706185"/>
        </c:manualLayout>
      </c:layout>
      <c:pie3DChart>
        <c:varyColors val="1"/>
        <c:ser>
          <c:idx val="1"/>
          <c:order val="0"/>
          <c:spPr>
            <a:solidFill>
              <a:srgbClr val="993366"/>
            </a:solidFill>
            <a:ln w="5587">
              <a:solidFill>
                <a:srgbClr val="000000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9999FF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C000"/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558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58902970216575"/>
                  <c:y val="0.13035892837303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904009764556742E-2"/>
                  <c:y val="9.81349294522829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4808034926948916"/>
                  <c:y val="0.18565000714206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2553170731328603"/>
                  <c:y val="3.430690240766898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747930964387136"/>
                  <c:y val="-0.111180106972241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6413615102507532"/>
                  <c:y val="-0.296286920500896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4012272204228605E-2"/>
                  <c:y val="-0.362388901233196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759469248258266"/>
                  <c:y val="-0.324202271176218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7628827801607042"/>
                  <c:y val="-0.282975899503229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39089708436163484"/>
                  <c:y val="-0.273248012125636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36160988380586356"/>
                  <c:y val="-7.43588014030187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Капитальный </a:t>
                    </a:r>
                    <a:r>
                      <a:rPr lang="ru-RU" dirty="0"/>
                      <a:t>ремонт и ремонт дворовых территорий многоквартирных домов, проездов к дворовым территориям многоквартирных домов населенных пунктов в </a:t>
                    </a:r>
                    <a:r>
                      <a:rPr lang="ru-RU" dirty="0" smtClean="0"/>
                      <a:t>рамках </a:t>
                    </a:r>
                    <a:r>
                      <a:rPr lang="ru-RU" dirty="0" err="1"/>
                      <a:t>софинансирования</a:t>
                    </a:r>
                    <a:r>
                      <a:rPr lang="ru-RU" dirty="0"/>
                      <a:t> с областным </a:t>
                    </a:r>
                    <a:r>
                      <a:rPr lang="ru-RU" dirty="0" smtClean="0"/>
                      <a:t>бюджетом;</a:t>
                    </a:r>
                  </a:p>
                  <a:p>
                    <a:r>
                      <a:rPr lang="ru-RU" dirty="0" smtClean="0"/>
                      <a:t>525,4,00; </a:t>
                    </a:r>
                    <a:r>
                      <a:rPr lang="ru-RU" dirty="0"/>
                      <a:t>0,52%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38845128700672421"/>
                  <c:y val="-0.284447759772723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Лист1!$C$1:$C$11</c:f>
              <c:strCache>
                <c:ptCount val="11"/>
                <c:pt idx="0">
                  <c:v>Выполнение работ по содержанию дорог регионального и межмуниципального, местного значения (зимнее и летнее содержание)</c:v>
                </c:pt>
                <c:pt idx="1">
                  <c:v>Расходы на осуществление органами местного самоуправления государственных полномочий в сфере дорожной деятельности ( обл. средства)</c:v>
                </c:pt>
                <c:pt idx="2">
                  <c:v>Средства на капитальный ремонт и ремонт улично-дорожной сети муниципальных образований Тверской области (обл. средства)</c:v>
                </c:pt>
                <c:pt idx="3">
                  <c:v>Капитальный ремонт и ремонт улично-дорожной сети муниципальных образований за счет средств местного бюджета</c:v>
                </c:pt>
                <c:pt idx="4">
                  <c:v>Средства на капитальный ремонт и ремонт улично-дорожной сети муниципальных образований, за исключением целей софинансирования с другими бюджетами</c:v>
                </c:pt>
                <c:pt idx="5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(обл.средства)</c:v>
                </c:pt>
                <c:pt idx="6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счет средств местного бюджета</c:v>
                </c:pt>
                <c:pt idx="7">
                  <c:v>Средства на проведение мероприятий в целях обеспечения безопасности дорожного движения на автомобильных дорогах общего пользования местного значения за исключением целей софинансирования с другими бюджетами</c:v>
                </c:pt>
                <c:pt idx="8">
                  <c:v>Средства на капитальный ремонт и ремонт дворовых территорий многоквартирных домов, проездов к дворовым территориям многоквартирных домов населенных пунктов (обл. средства)</c:v>
                </c:pt>
                <c:pt idx="9">
                  <c:v>Средства на ремонт дворовых территорий многоквартирных домов, проездов к дворовым территориям многоквартирных домов населенных пунктов за исключением целей софинансирования с другими бюджетами</c:v>
                </c:pt>
                <c:pt idx="10">
                  <c:v>Капитальный ремонт и ремонт дворовых территорий многоквартирных домов, проездов к дворовым территориям многоквартирных домов населенных пунктов в рамках софинансирования с областным бюджетом</c:v>
                </c:pt>
              </c:strCache>
            </c:strRef>
          </c:cat>
          <c:val>
            <c:numRef>
              <c:f>Лист1!$A$1:$A$11</c:f>
              <c:numCache>
                <c:formatCode>0.00</c:formatCode>
                <c:ptCount val="11"/>
                <c:pt idx="0">
                  <c:v>16350</c:v>
                </c:pt>
                <c:pt idx="1">
                  <c:v>42429.5</c:v>
                </c:pt>
                <c:pt idx="2">
                  <c:v>27913.3</c:v>
                </c:pt>
                <c:pt idx="3">
                  <c:v>3110</c:v>
                </c:pt>
                <c:pt idx="4">
                  <c:v>5014.3</c:v>
                </c:pt>
                <c:pt idx="5">
                  <c:v>1871.7</c:v>
                </c:pt>
                <c:pt idx="6">
                  <c:v>208</c:v>
                </c:pt>
                <c:pt idx="7">
                  <c:v>2314.3000000000002</c:v>
                </c:pt>
                <c:pt idx="8">
                  <c:v>4728.3</c:v>
                </c:pt>
                <c:pt idx="9">
                  <c:v>480</c:v>
                </c:pt>
                <c:pt idx="10">
                  <c:v>525.4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sz="1600" b="1" dirty="0" smtClean="0"/>
              <a:t>Структура</a:t>
            </a:r>
            <a:r>
              <a:rPr lang="ru-RU" sz="1600" b="1" baseline="0" dirty="0" smtClean="0"/>
              <a:t> на 2026 год</a:t>
            </a:r>
            <a:endParaRPr lang="ru-RU" sz="1600" b="1" dirty="0"/>
          </a:p>
        </c:rich>
      </c:tx>
      <c:layout>
        <c:manualLayout>
          <c:xMode val="edge"/>
          <c:yMode val="edge"/>
          <c:x val="0.34079938404277388"/>
          <c:y val="7.1354764960877462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780787673992445"/>
          <c:y val="0.49710852308916587"/>
          <c:w val="0.60474842234493298"/>
          <c:h val="0.23996755580049878"/>
        </c:manualLayout>
      </c:layout>
      <c:pie3DChart>
        <c:varyColors val="1"/>
        <c:ser>
          <c:idx val="1"/>
          <c:order val="0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1.8877936972231984E-2"/>
                  <c:y val="-0.509526142046548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15275059032808"/>
                  <c:y val="0.110189991638672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717057364233766E-2"/>
                  <c:y val="-0.303476872015498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8688884919495637E-2"/>
                  <c:y val="-0.153068484740448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359839245703634E-2"/>
                  <c:y val="8.8552438090675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8941420028965678"/>
                  <c:y val="0.19418788113123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4572949293521208E-2"/>
                  <c:y val="0.277808821328587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861967245561472"/>
                  <c:y val="0.130112119430612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1879165884107268E-2"/>
                  <c:y val="-0.324900667731454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21466556653881E-2"/>
                  <c:y val="-0.25367793717818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3466052343496035"/>
                  <c:y val="-0.1242663407264088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Лист1!$C$1:$C$3</c:f>
              <c:strCache>
                <c:ptCount val="3"/>
                <c:pt idx="0">
                  <c:v>0502 Коммунальное хозяйство</c:v>
                </c:pt>
                <c:pt idx="1">
                  <c:v>0501 Жилищное хозяйство</c:v>
                </c:pt>
                <c:pt idx="2">
                  <c:v>0503 Благоустройство</c:v>
                </c:pt>
              </c:strCache>
            </c:strRef>
          </c:cat>
          <c:val>
            <c:numRef>
              <c:f>Лист1!$A$1:$A$3</c:f>
              <c:numCache>
                <c:formatCode>0.00</c:formatCode>
                <c:ptCount val="3"/>
                <c:pt idx="0">
                  <c:v>14008.2</c:v>
                </c:pt>
                <c:pt idx="1">
                  <c:v>412.1</c:v>
                </c:pt>
                <c:pt idx="2">
                  <c:v>20046.099999999999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1117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69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Динамика расходов 2026-2028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27243109120695"/>
          <c:y val="3.3117582280893943E-3"/>
        </c:manualLayout>
      </c:layout>
      <c:overlay val="0"/>
    </c:title>
    <c:autoTitleDeleted val="0"/>
    <c:view3D>
      <c:rotX val="45"/>
      <c:hPercent val="53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956734047370766E-2"/>
          <c:y val="3.1937083895180504E-2"/>
          <c:w val="0.72205140437167104"/>
          <c:h val="0.65846776159825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99FF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134930712558422E-2"/>
                  <c:y val="-2.3747914179045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200882441633471E-3"/>
                  <c:y val="0.16733307730577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056026963815E-3"/>
                  <c:y val="0.16137841039309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707658187924361E-2"/>
                  <c:y val="-1.932137119307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94146774286534E-2"/>
                  <c:y val="-3.6292090373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327586206896551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7155172413793105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0387931034482757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3728448275862066"/>
                  <c:y val="0.55287569573283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7607758620689657"/>
                  <c:y val="0.61781076066790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0948275862068967"/>
                  <c:y val="0.58812615955473102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4288793103448276"/>
                  <c:y val="0.59554730983302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7413793103448276"/>
                  <c:y val="0.47866419294990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1077586206896552"/>
                  <c:y val="0.58998144712430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4418103448275867"/>
                  <c:y val="0.60853432282003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8081896551724133"/>
                  <c:y val="0.60482374768089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1422413793103448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4655172413793105"/>
                  <c:y val="0.52504638218923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412.1</c:v>
                </c:pt>
                <c:pt idx="1">
                  <c:v>14008.2</c:v>
                </c:pt>
                <c:pt idx="2">
                  <c:v>20046.099999999999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993366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584900811231849E-2"/>
                  <c:y val="-2.3333553247987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950602891165054E-3"/>
                  <c:y val="0.1579828270829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255685876172489E-3"/>
                  <c:y val="0.17635149293385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403596275127258E-2"/>
                  <c:y val="-2.0563932449519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563891468420447E-2"/>
                  <c:y val="-5.528014086178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4784482758620691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125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1357758620689657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4698275862068967"/>
                  <c:y val="0.54545454545454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8362068965517243"/>
                  <c:y val="0.58812615955473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1918103448275862"/>
                  <c:y val="0.198515769944341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5366379310344829"/>
                  <c:y val="0.54916512059369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8491379310344829"/>
                  <c:y val="0.42671614100185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2155172413793105"/>
                  <c:y val="0.5510204081632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5280172413793105"/>
                  <c:y val="0.59369202226345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59051724137931039"/>
                  <c:y val="0.52690166975881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2392241379310343"/>
                  <c:y val="0.45825602968460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517241379310343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428</c:v>
                </c:pt>
                <c:pt idx="1">
                  <c:v>18397.7</c:v>
                </c:pt>
                <c:pt idx="2">
                  <c:v>18240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FFCC"/>
            </a:solidFill>
            <a:ln w="1252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934292144438554E-2"/>
                  <c:y val="-2.2162181755028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253599527902387E-3"/>
                  <c:y val="0.15075922658700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759709238656021E-3"/>
                  <c:y val="0.15021737311438924"/>
                </c:manualLayout>
              </c:layout>
              <c:spPr>
                <a:noFill/>
                <a:ln w="2504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000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80203664327079E-2"/>
                  <c:y val="-1.525651392855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978034411499687E-2"/>
                  <c:y val="-5.354152653028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6077586206896552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8771551724137934"/>
                  <c:y val="0.567717996289424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2219827586206895"/>
                  <c:y val="0.558441558441558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6206896551724138"/>
                  <c:y val="0.5732838589981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39655172413793105"/>
                  <c:y val="0.60111317254174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3103448275862066"/>
                  <c:y val="6.3079777365491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6443965517241381"/>
                  <c:y val="0.6029684601113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49784482758620691"/>
                  <c:y val="0.53246753246753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3017241379310343"/>
                  <c:y val="0.59740259740259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625"/>
                  <c:y val="0.58441558441558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0344827586206895"/>
                  <c:y val="0.5621521335807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3254310344827591"/>
                  <c:y val="0.50092764378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681034482758621"/>
                  <c:y val="0.5714285714285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043">
                <a:noFill/>
              </a:ln>
            </c:spPr>
            <c:txPr>
              <a:bodyPr rot="-5400000" vert="horz"/>
              <a:lstStyle/>
              <a:p>
                <a:pPr algn="ctr">
                  <a:defRPr sz="11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428</c:v>
                </c:pt>
                <c:pt idx="1">
                  <c:v>8406</c:v>
                </c:pt>
                <c:pt idx="2">
                  <c:v>18565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029312"/>
        <c:axId val="158096128"/>
        <c:axId val="0"/>
      </c:bar3DChart>
      <c:catAx>
        <c:axId val="15802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3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8096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096128"/>
        <c:scaling>
          <c:orientation val="minMax"/>
        </c:scaling>
        <c:delete val="0"/>
        <c:axPos val="l"/>
        <c:majorGridlines>
          <c:spPr>
            <a:ln w="31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8029312"/>
        <c:crosses val="autoZero"/>
        <c:crossBetween val="between"/>
      </c:valAx>
      <c:spPr>
        <a:noFill/>
        <a:ln w="25043">
          <a:noFill/>
        </a:ln>
      </c:spPr>
    </c:plotArea>
    <c:legend>
      <c:legendPos val="b"/>
      <c:layout>
        <c:manualLayout>
          <c:xMode val="edge"/>
          <c:yMode val="edge"/>
          <c:x val="0.12304848358646742"/>
          <c:y val="0.89386753645085393"/>
          <c:w val="0.70871402546181739"/>
          <c:h val="5.9369202226345084E-2"/>
        </c:manualLayout>
      </c:layout>
      <c:overlay val="0"/>
      <c:spPr>
        <a:solidFill>
          <a:srgbClr val="FFFFFF"/>
        </a:solidFill>
        <a:ln w="3130">
          <a:noFill/>
          <a:prstDash val="solid"/>
        </a:ln>
      </c:spPr>
      <c:txPr>
        <a:bodyPr/>
        <a:lstStyle/>
        <a:p>
          <a:pPr>
            <a:defRPr sz="1449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6F-4223-A429-845E5C771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426048"/>
        <c:axId val="60988736"/>
      </c:barChart>
      <c:catAx>
        <c:axId val="15142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0988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988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42604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28364262945141"/>
          <c:y val="0.19845992530998799"/>
          <c:w val="0.46154326869664053"/>
          <c:h val="0.31293274237641161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explosion val="14"/>
          </c:dPt>
          <c:dLbls>
            <c:dLbl>
              <c:idx val="0"/>
              <c:layout>
                <c:manualLayout>
                  <c:x val="0"/>
                  <c:y val="-8.39550720864386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700" baseline="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609411988411546E-2"/>
                  <c:y val="-0.199330240911901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758777336706177"/>
                  <c:y val="-0.324219639893253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9602026056933833"/>
                  <c:y val="-4.44661860904090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57031804158511"/>
                  <c:y val="0.311688163097601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700" baseline="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134900609334006"/>
                  <c:y val="0.256747933413610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aseline="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5853524287899637"/>
                  <c:y val="0.217890363117128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700" baseline="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Лист1!$B$1:$B$6</c:f>
              <c:strCache>
                <c:ptCount val="6"/>
                <c:pt idx="0">
                  <c:v>Предоставление субсидий организациям коммунального комплекса, оказывающим услуги на территории Максатихинского муниципального округа</c:v>
                </c:pt>
                <c:pt idx="1">
                  <c:v>Средства на содержание и  ремонт   объектов водоснабжения за счет средств местного бюджета</c:v>
                </c:pt>
                <c:pt idx="2">
                  <c:v>Средства на содержание и  ремонт   объектов водоотведения за счет средств местного бюджета</c:v>
                </c:pt>
                <c:pt idx="3">
                  <c:v>Расходы на реализацию ППМИ за счет средств местного бюджета, поступлений от юридических лиц и вкладов граждан (Капитальный ремонт артезианской скважины в д. Большая Воздвиженка Максатихинского муниципального округа Тверской области)</c:v>
                </c:pt>
                <c:pt idx="4">
                  <c:v>Расходы на реализацию ППМИ за счет средств местного бюджета, поступлений от юридических лиц и вкладов граждан (Устройство колодца в д. Ново Плоское Максатихинского муниципального округа Тверской области)</c:v>
                </c:pt>
                <c:pt idx="5">
                  <c:v>Расходы на реализацию ППМИ за счет средств местного бюджета, поступлений от юридических лиц и вкладов граждан (Капитальный ремонт водонапорной башни в д. Буденовка Максатихнского муниципального округа Тверской области)</c:v>
                </c:pt>
              </c:strCache>
            </c:strRef>
          </c:cat>
          <c:val>
            <c:numRef>
              <c:f>Лист1!$A$1:$A$6</c:f>
              <c:numCache>
                <c:formatCode>0.0</c:formatCode>
                <c:ptCount val="6"/>
                <c:pt idx="0">
                  <c:v>10000</c:v>
                </c:pt>
                <c:pt idx="1">
                  <c:v>3288.2</c:v>
                </c:pt>
                <c:pt idx="2">
                  <c:v>85</c:v>
                </c:pt>
                <c:pt idx="3">
                  <c:v>287.5</c:v>
                </c:pt>
                <c:pt idx="4">
                  <c:v>47</c:v>
                </c:pt>
                <c:pt idx="5">
                  <c:v>300.5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00082621726575"/>
          <c:y val="0.24185411889250552"/>
          <c:w val="0.43637823766707912"/>
          <c:h val="0.29740205389221236"/>
        </c:manualLayout>
      </c:layout>
      <c:pie3DChart>
        <c:varyColors val="1"/>
        <c:ser>
          <c:idx val="1"/>
          <c:order val="0"/>
          <c:dPt>
            <c:idx val="0"/>
            <c:bubble3D val="0"/>
            <c:explosion val="2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2658210390416392"/>
                  <c:y val="4.359693104974853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014878295770458E-3"/>
                  <c:y val="6.45333772277350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65142059566817E-2"/>
                  <c:y val="-0.1064439240949603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78614381288421E-2"/>
                  <c:y val="-0.160866258169011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4265582879041522"/>
                  <c:y val="-0.1871711618084278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4252334031850867"/>
                  <c:y val="0.1074969056060574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3393639531750625E-2"/>
                  <c:y val="7.818475132153886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7041727164414611E-2"/>
                  <c:y val="0.3494497331102034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9992701960318579E-2"/>
                  <c:y val="0.2140048423701469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5110540080476373"/>
                  <c:y val="0.3214205218162169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28304278451819526"/>
                  <c:y val="0.3866892378565546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Лист1!$B$1:$B$10</c:f>
              <c:strCache>
                <c:ptCount val="10"/>
                <c:pt idx="0">
                  <c:v>Средства на софинансирование проведения работ по восстановлению воинских захоронений</c:v>
                </c:pt>
                <c:pt idx="1">
                  <c:v>Уличное освещение</c:v>
                </c:pt>
                <c:pt idx="2">
                  <c:v>Расходы по прочему благоустройству</c:v>
                </c:pt>
                <c:pt idx="3">
                  <c:v>Увековечивание памяти прославленных земляков. Проведение мероприятий по сохранению и обустройству воинских захоронений, памятников защитникам Родины. Организация постов №1</c:v>
                </c:pt>
                <c:pt idx="4">
                  <c:v>Средства , направляемые на мероприятия по борьбе с борщевиком Сосновского</c:v>
                </c:pt>
                <c:pt idx="5">
                  <c:v>Расходы на реализацию программ по поддержке местных инициатив за счет средств местного бюджета, поступлений от юридических лиц и вкладов граждан (приобретение минитрактора Уралец 2204 (или эквивалента) с навесным оборудованием)</c:v>
                </c:pt>
                <c:pt idx="6">
                  <c:v>Средства на поддержку муниципальных программ современной городской среды</c:v>
                </c:pt>
                <c:pt idx="7">
                  <c:v>Средства на реализацию работ по формированию комфортной городской среды, за исключением софинансирования расходов с другими бюджетами</c:v>
                </c:pt>
                <c:pt idx="8">
                  <c:v>Средства на поддержку обустройства мест массового отдыха населения (городских парков) за счет областного бюджета</c:v>
                </c:pt>
                <c:pt idx="9">
                  <c:v>Средства на поддержку обустройства мест массового отдыха населения (городских парков) за счет местного бюджета</c:v>
                </c:pt>
              </c:strCache>
            </c:strRef>
          </c:cat>
          <c:val>
            <c:numRef>
              <c:f>Лист1!$A$1:$A$10</c:f>
              <c:numCache>
                <c:formatCode>0.0</c:formatCode>
                <c:ptCount val="10"/>
                <c:pt idx="0">
                  <c:v>1480</c:v>
                </c:pt>
                <c:pt idx="1">
                  <c:v>5987</c:v>
                </c:pt>
                <c:pt idx="2">
                  <c:v>8631.1</c:v>
                </c:pt>
                <c:pt idx="3">
                  <c:v>400</c:v>
                </c:pt>
                <c:pt idx="4">
                  <c:v>712</c:v>
                </c:pt>
                <c:pt idx="5">
                  <c:v>412.5</c:v>
                </c:pt>
                <c:pt idx="6">
                  <c:v>45</c:v>
                </c:pt>
                <c:pt idx="7">
                  <c:v>1050</c:v>
                </c:pt>
                <c:pt idx="8">
                  <c:v>1315.2</c:v>
                </c:pt>
                <c:pt idx="9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2020 год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1737481382587"/>
          <c:y val="8.9298333035854688E-2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 dirty="0" smtClean="0"/>
              <a:t>0503</a:t>
            </a:r>
            <a:endParaRPr lang="ru-RU" b="1" dirty="0"/>
          </a:p>
        </c:rich>
      </c:tx>
      <c:layout/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94388046807152"/>
          <c:y val="4.2848117099812165E-3"/>
          <c:w val="0.8300561797752809"/>
          <c:h val="0.564450304560986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0.58254683061650747"/>
          <c:y val="0.60638986019097296"/>
          <c:w val="0.39808610243013065"/>
          <c:h val="0.3655354083464410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50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99FF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.17773693593112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734840148308954E-3"/>
                  <c:y val="0.1577102389248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337100370772385E-3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814388103816268E-2"/>
                  <c:y val="-5.00667425158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274614126062609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274614126062609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-5400000" vert="horz" anchor="ctr" anchorCtr="0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Лист1!$A$2:$A$7</c:f>
              <c:numCache>
                <c:formatCode>0.0</c:formatCode>
                <c:ptCount val="6"/>
                <c:pt idx="0">
                  <c:v>125122.8</c:v>
                </c:pt>
                <c:pt idx="1">
                  <c:v>248916.6</c:v>
                </c:pt>
                <c:pt idx="2">
                  <c:v>22091.4</c:v>
                </c:pt>
                <c:pt idx="3">
                  <c:v>170</c:v>
                </c:pt>
                <c:pt idx="4">
                  <c:v>660</c:v>
                </c:pt>
                <c:pt idx="5">
                  <c:v>15656.8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993366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734840148308954E-3"/>
                  <c:y val="0.16772358742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67420074154477E-3"/>
                  <c:y val="0.16021357605059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93936059323582E-2"/>
                  <c:y val="-3.755005688685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840904088985372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787872118647163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301130111231714E-2"/>
                  <c:y val="-4.506006826422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124290.1</c:v>
                </c:pt>
                <c:pt idx="1">
                  <c:v>247060.9</c:v>
                </c:pt>
                <c:pt idx="2">
                  <c:v>21931.3</c:v>
                </c:pt>
                <c:pt idx="3">
                  <c:v>170</c:v>
                </c:pt>
                <c:pt idx="4">
                  <c:v>660</c:v>
                </c:pt>
                <c:pt idx="5">
                  <c:v>15656.8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FFCC"/>
            </a:solidFill>
            <a:ln w="141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867420074154477E-3"/>
                  <c:y val="0.15270356467322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6271691317638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67420074154531E-2"/>
                  <c:y val="-4.005339401264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67420074154477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814388103816268E-2"/>
                  <c:y val="-3.504671976106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814388103816268E-2"/>
                  <c:y val="-4.7563405390019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Молодёжная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123765</c:v>
                </c:pt>
                <c:pt idx="1">
                  <c:v>245083.9</c:v>
                </c:pt>
                <c:pt idx="2">
                  <c:v>21931.3</c:v>
                </c:pt>
                <c:pt idx="3">
                  <c:v>170</c:v>
                </c:pt>
                <c:pt idx="4">
                  <c:v>660</c:v>
                </c:pt>
                <c:pt idx="5">
                  <c:v>15656.8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4617728"/>
        <c:axId val="155967488"/>
        <c:axId val="0"/>
      </c:bar3DChart>
      <c:catAx>
        <c:axId val="16461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967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967488"/>
        <c:scaling>
          <c:orientation val="minMax"/>
        </c:scaling>
        <c:delete val="0"/>
        <c:axPos val="l"/>
        <c:majorGridlines>
          <c:spPr>
            <a:ln w="3530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3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4617728"/>
        <c:crosses val="autoZero"/>
        <c:crossBetween val="between"/>
      </c:valAx>
      <c:spPr>
        <a:noFill/>
        <a:ln w="28237">
          <a:noFill/>
        </a:ln>
      </c:spPr>
    </c:plotArea>
    <c:legend>
      <c:legendPos val="b"/>
      <c:layout>
        <c:manualLayout>
          <c:xMode val="edge"/>
          <c:yMode val="edge"/>
          <c:x val="5.8465286236297195E-2"/>
          <c:y val="0.92608695652173911"/>
          <c:w val="0.94153471376370279"/>
          <c:h val="6.9565217391304349E-2"/>
        </c:manualLayout>
      </c:layout>
      <c:overlay val="0"/>
      <c:spPr>
        <a:solidFill>
          <a:srgbClr val="FFFFFF"/>
        </a:solidFill>
        <a:ln w="3530">
          <a:solidFill>
            <a:srgbClr val="000000"/>
          </a:solidFill>
          <a:prstDash val="solid"/>
        </a:ln>
      </c:spPr>
      <c:txPr>
        <a:bodyPr/>
        <a:lstStyle/>
        <a:p>
          <a:pPr>
            <a:defRPr sz="163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9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федерального и областного бюджетов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871130720925187"/>
                  <c:y val="-1.0092041055267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176613.5</c:v>
                </c:pt>
                <c:pt idx="1">
                  <c:v>70079.399999999994</c:v>
                </c:pt>
                <c:pt idx="2">
                  <c:v>9603.4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84196379613735"/>
                  <c:y val="-4.7252063786847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72303.100000000006</c:v>
                </c:pt>
                <c:pt idx="1">
                  <c:v>55043.4</c:v>
                </c:pt>
                <c:pt idx="2">
                  <c:v>12488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4904448"/>
        <c:axId val="155972096"/>
        <c:axId val="0"/>
      </c:bar3DChart>
      <c:catAx>
        <c:axId val="164904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5972096"/>
        <c:crosses val="autoZero"/>
        <c:auto val="1"/>
        <c:lblAlgn val="ctr"/>
        <c:lblOffset val="100"/>
        <c:noMultiLvlLbl val="0"/>
      </c:catAx>
      <c:valAx>
        <c:axId val="155972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904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599684735477512E-3"/>
                  <c:y val="0.20866750772175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978303898928073E-4"/>
                  <c:y val="0.15307826162613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39501779359430605"/>
                  <c:y val="0.4243119266055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Лист1!$A$2:$A$3</c:f>
              <c:numCache>
                <c:formatCode>0.0</c:formatCode>
                <c:ptCount val="2"/>
                <c:pt idx="0">
                  <c:v>65435</c:v>
                </c:pt>
                <c:pt idx="1">
                  <c:v>18257.5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606576054189665E-3"/>
                  <c:y val="0.19199699830338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303506591889449E-3"/>
                  <c:y val="0.15010005655370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1992882562277578"/>
                  <c:y val="0.410550458715596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64930.3</c:v>
                </c:pt>
                <c:pt idx="1">
                  <c:v>18021.599999999999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7683915465620633E-3"/>
                  <c:y val="0.1866683342758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637603701510721E-3"/>
                  <c:y val="0.1486936094314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4958481613285883"/>
                  <c:y val="0.41743119266055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64930.3</c:v>
                </c:pt>
                <c:pt idx="1">
                  <c:v>18021.599999999999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702016"/>
        <c:axId val="155973824"/>
        <c:axId val="0"/>
      </c:bar3DChart>
      <c:catAx>
        <c:axId val="15170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5973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973824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1702016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78118013342432846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492270006676775E-2"/>
                  <c:y val="-4.3742564473122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8257.9</c:v>
                </c:pt>
                <c:pt idx="1">
                  <c:v>11850</c:v>
                </c:pt>
                <c:pt idx="2">
                  <c:v>658</c:v>
                </c:pt>
                <c:pt idx="3">
                  <c:v>13100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7321538167819536E-2"/>
                  <c:y val="-7.869924848419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МБУК "Максатихинский РДК"</c:v>
                </c:pt>
                <c:pt idx="1">
                  <c:v>МКУК "Максатихинский межпоселенческий центр культуры и досуга"</c:v>
                </c:pt>
                <c:pt idx="2">
                  <c:v>МКУК "МКМ им. А.Е. Смусенка"</c:v>
                </c:pt>
                <c:pt idx="3">
                  <c:v>МКУК "Максатихинская МЦБ"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8666.7999999999993</c:v>
                </c:pt>
                <c:pt idx="1">
                  <c:v>14676.900000000001</c:v>
                </c:pt>
                <c:pt idx="2">
                  <c:v>691.90000000000009</c:v>
                </c:pt>
                <c:pt idx="3">
                  <c:v>7533.5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7153664"/>
        <c:axId val="157690112"/>
        <c:axId val="0"/>
      </c:bar3DChart>
      <c:catAx>
        <c:axId val="16715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7690112"/>
        <c:crosses val="autoZero"/>
        <c:auto val="1"/>
        <c:lblAlgn val="ctr"/>
        <c:lblOffset val="100"/>
        <c:noMultiLvlLbl val="0"/>
      </c:catAx>
      <c:valAx>
        <c:axId val="157690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5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54630930975308"/>
          <c:y val="0.4190435028267665"/>
          <c:w val="0.22465003888456839"/>
          <c:h val="0.129145906865049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5"/>
      <c:hPercent val="46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25400">
          <a:noFill/>
        </a:ln>
      </c:spPr>
    </c:sideWall>
    <c:backWall>
      <c:thickness val="0"/>
      <c:spPr>
        <a:solidFill>
          <a:srgbClr val="C0C0C0"/>
        </a:solidFill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9999FF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256467941507312E-3"/>
                  <c:y val="0.18042698046722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014623172103483E-4"/>
                  <c:y val="0.20624592160786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088142007160071E-3"/>
                  <c:y val="0.336020622745285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065243179122183"/>
                  <c:y val="0.433486238532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0972716488730727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5622775800711745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29893238434163699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3451957295373663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7129300118623965"/>
                  <c:y val="0.683486238532110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1399762752075919"/>
                  <c:y val="0.7637614678899082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5077105575326215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 rtl="1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8754448398576511"/>
                  <c:y val="0.7362385321100917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2194543297746143"/>
                  <c:y val="0.5917431192660550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6227758007117434"/>
                  <c:y val="0.7293577981651375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5990510083036773"/>
                  <c:y val="0.7522935779816514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3938315539739032"/>
                  <c:y val="0.7477064220183485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7615658362989328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1174377224199292"/>
                  <c:y val="0.64908256880733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747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Лист1!$A$2:$A$4</c:f>
              <c:numCache>
                <c:formatCode>0.0</c:formatCode>
                <c:ptCount val="3"/>
                <c:pt idx="0">
                  <c:v>3500</c:v>
                </c:pt>
                <c:pt idx="1">
                  <c:v>3125</c:v>
                </c:pt>
                <c:pt idx="2">
                  <c:v>6135.4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993366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161529808773903E-3"/>
                  <c:y val="0.178773219645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047244094488189E-4"/>
                  <c:y val="0.20777613433679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438524365948274E-3"/>
                  <c:y val="0.333727044763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3143534994068797"/>
                  <c:y val="0.43577981651376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3582443653618026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728351126927639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0960854092526691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4519572953736655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8196915776986951"/>
                  <c:y val="0.674311926605504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2230130486358242"/>
                  <c:y val="0.7270642201834862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6144721233689207"/>
                  <c:y val="0.245412844036697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49940688018979834"/>
                  <c:y val="0.6788990825688073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3380782918149461"/>
                  <c:y val="0.5275229357798164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7413997627520763"/>
                  <c:y val="0.6811926605504586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0854092526690395"/>
                  <c:y val="0.7339449541284404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5005931198102018"/>
                  <c:y val="0.6513761467889908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8683274021352314"/>
                  <c:y val="0.5665137614678899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2123368920521946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l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l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3500</c:v>
                </c:pt>
                <c:pt idx="1">
                  <c:v>3125</c:v>
                </c:pt>
                <c:pt idx="2">
                  <c:v>3515.8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rgbClr val="FFFFCC"/>
            </a:solidFill>
            <a:ln w="1404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28346456692914E-4"/>
                  <c:y val="0.1787732196458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39370078740156E-3"/>
                  <c:y val="0.20636968721451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7889067247376E-3"/>
                  <c:y val="0.331433466781982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55516014234875444"/>
                  <c:y val="0.4311926605504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66548042704626331"/>
                  <c:y val="0.39449541284403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706998813760382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1672597864768681"/>
                  <c:y val="0.7018348623853211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468564650059314"/>
                  <c:y val="0.6903669724770642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39857651245551601"/>
                  <c:y val="0.7087155963302752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43653618030842228"/>
                  <c:y val="0.74311926605504586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47449584816132861"/>
                  <c:y val="7.7981651376146793E-2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Mode val="edge"/>
                  <c:yMode val="edge"/>
                  <c:x val="0.51126927639383157"/>
                  <c:y val="0.74541284403669728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Mode val="edge"/>
                  <c:yMode val="edge"/>
                  <c:x val="0.54804270462633453"/>
                  <c:y val="0.65825688073394495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Mode val="edge"/>
                  <c:yMode val="edge"/>
                  <c:x val="0.58362989323843417"/>
                  <c:y val="0.73853211009174313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Mode val="edge"/>
                  <c:yMode val="edge"/>
                  <c:x val="0.61921708185053381"/>
                  <c:y val="0.7224770642201835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66429418742585999"/>
                  <c:y val="0.69495412844036697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69632265717674968"/>
                  <c:y val="0.61926605504587151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73546856465005928"/>
                  <c:y val="0.70642201834862384"/>
                </c:manualLayout>
              </c:layout>
              <c:spPr>
                <a:noFill/>
                <a:ln w="280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85" b="0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095">
                <a:noFill/>
              </a:ln>
            </c:spPr>
            <c:txPr>
              <a:bodyPr rot="-5400000" vert="horz"/>
              <a:lstStyle/>
              <a:p>
                <a:pPr algn="ctr">
                  <a:defRPr sz="1466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Лист1!$E$2:$E$4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3500</c:v>
                </c:pt>
                <c:pt idx="1">
                  <c:v>3125</c:v>
                </c:pt>
                <c:pt idx="2">
                  <c:v>3505.5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154688"/>
        <c:axId val="157694144"/>
        <c:axId val="0"/>
      </c:bar3DChart>
      <c:catAx>
        <c:axId val="16715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7694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694144"/>
        <c:scaling>
          <c:orientation val="minMax"/>
        </c:scaling>
        <c:delete val="0"/>
        <c:axPos val="l"/>
        <c:majorGridlines>
          <c:spPr>
            <a:ln w="3512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7154688"/>
        <c:crosses val="autoZero"/>
        <c:crossBetween val="between"/>
      </c:valAx>
      <c:spPr>
        <a:noFill/>
        <a:ln w="28095">
          <a:noFill/>
        </a:ln>
      </c:spPr>
    </c:plotArea>
    <c:legend>
      <c:legendPos val="b"/>
      <c:layout>
        <c:manualLayout>
          <c:xMode val="edge"/>
          <c:yMode val="edge"/>
          <c:x val="8.1850533807829182E-2"/>
          <c:y val="0.92201834862385323"/>
          <c:w val="0.91696322657176754"/>
          <c:h val="7.3394495412844041E-2"/>
        </c:manualLayout>
      </c:layout>
      <c:overlay val="0"/>
      <c:spPr>
        <a:solidFill>
          <a:srgbClr val="FFFFFF"/>
        </a:solidFill>
        <a:ln w="3512">
          <a:solidFill>
            <a:srgbClr val="000000"/>
          </a:solidFill>
          <a:prstDash val="solid"/>
        </a:ln>
      </c:spPr>
      <c:txPr>
        <a:bodyPr/>
        <a:lstStyle/>
        <a:p>
          <a:pPr>
            <a:defRPr sz="162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947205184864978E-2"/>
          <c:y val="9.567822222222222E-2"/>
          <c:w val="0.83297552364052974"/>
          <c:h val="0.78575711111111124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4A-4B95-A21D-84B84C95F725}"/>
                </c:ext>
              </c:extLst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4A-4B95-A21D-84B84C95F725}"/>
                </c:ext>
              </c:extLst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54A-4B95-A21D-84B84C95F725}"/>
                </c:ext>
              </c:extLst>
            </c:dLbl>
            <c:dLbl>
              <c:idx val="4"/>
              <c:layout>
                <c:manualLayout>
                  <c:x val="-3.0802626712183407E-3"/>
                  <c:y val="-2.9581804233976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4A-4B95-A21D-84B84C95F725}"/>
                </c:ext>
              </c:extLst>
            </c:dLbl>
            <c:dLbl>
              <c:idx val="5"/>
              <c:layout>
                <c:manualLayout>
                  <c:x val="1.5401313356091704E-3"/>
                  <c:y val="-3.0865333911616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4A-4B95-A21D-84B84C95F725}"/>
                </c:ext>
              </c:extLst>
            </c:dLbl>
            <c:dLbl>
              <c:idx val="6"/>
              <c:layout>
                <c:manualLayout>
                  <c:x val="-1.5401313356090576E-3"/>
                  <c:y val="-1.907888079956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4A-4B95-A21D-84B84C95F725}"/>
                </c:ext>
              </c:extLst>
            </c:dLbl>
            <c:dLbl>
              <c:idx val="7"/>
              <c:layout>
                <c:manualLayout>
                  <c:x val="3.1305030299325388E-3"/>
                  <c:y val="-3.04455112509224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54A-4B95-A21D-84B84C95F725}"/>
                </c:ext>
              </c:extLst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Упрощенная система налогообложения</c:v>
                </c:pt>
                <c:pt idx="5">
                  <c:v>патентная система налогообложения</c:v>
                </c:pt>
                <c:pt idx="6">
                  <c:v>государственная пошлина</c:v>
                </c:pt>
                <c:pt idx="7">
                  <c:v>Единый сельхозналог,отменные налоги и сборы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179432</c:v>
                </c:pt>
                <c:pt idx="1">
                  <c:v>19155.599999999999</c:v>
                </c:pt>
                <c:pt idx="2">
                  <c:v>12918</c:v>
                </c:pt>
                <c:pt idx="3">
                  <c:v>6766</c:v>
                </c:pt>
                <c:pt idx="4">
                  <c:v>9507.7999999999993</c:v>
                </c:pt>
                <c:pt idx="5">
                  <c:v>137</c:v>
                </c:pt>
                <c:pt idx="6">
                  <c:v>5047</c:v>
                </c:pt>
                <c:pt idx="7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54A-4B95-A21D-84B84C95F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51428096"/>
        <c:axId val="116066560"/>
      </c:barChart>
      <c:catAx>
        <c:axId val="151428096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 rot="0" vert="horz"/>
          <a:lstStyle/>
          <a:p>
            <a:pPr>
              <a:defRPr sz="600" b="0"/>
            </a:pPr>
            <a:endParaRPr lang="ru-RU"/>
          </a:p>
        </c:txPr>
        <c:crossAx val="116066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066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428096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976334873248523E-2"/>
          <c:y val="7.2653459822367511E-2"/>
          <c:w val="0.63332054473772459"/>
          <c:h val="0.818368627824123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областного бюджета</c:v>
                </c:pt>
              </c:strCache>
            </c:strRef>
          </c:tx>
          <c:spPr>
            <a:solidFill>
              <a:srgbClr val="65C390"/>
            </a:solidFill>
          </c:spPr>
          <c:invertIfNegative val="0"/>
          <c:dLbls>
            <c:dLbl>
              <c:idx val="0"/>
              <c:layout>
                <c:manualLayout>
                  <c:x val="2.2312484992706903E-2"/>
                  <c:y val="-7.3591176975760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23319631152094E-2"/>
                  <c:y val="1.433043669622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092656371514337E-2"/>
                  <c:y val="1.065731258618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1171.8</c:v>
                </c:pt>
                <c:pt idx="1">
                  <c:v>1171.8</c:v>
                </c:pt>
                <c:pt idx="2">
                  <c:v>1171.8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 бюджета округа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812651640857108E-2"/>
                  <c:y val="4.2604182321746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867924528301886E-2"/>
                  <c:y val="-5.8097299710702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778315636886907E-2"/>
                  <c:y val="-5.66113569080559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1100</c:v>
                </c:pt>
                <c:pt idx="1">
                  <c:v>1100</c:v>
                </c:pt>
                <c:pt idx="2">
                  <c:v>1100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6350848"/>
        <c:axId val="157695296"/>
        <c:axId val="0"/>
      </c:bar3DChart>
      <c:catAx>
        <c:axId val="16635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7695296"/>
        <c:crosses val="autoZero"/>
        <c:auto val="1"/>
        <c:lblAlgn val="ctr"/>
        <c:lblOffset val="100"/>
        <c:noMultiLvlLbl val="0"/>
      </c:catAx>
      <c:valAx>
        <c:axId val="157695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35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85512362425681"/>
          <c:y val="8.3631674431586451E-4"/>
          <c:w val="0.32514486894762923"/>
          <c:h val="0.96825677956912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35793656634037E-2"/>
          <c:y val="4.5699392006378951E-2"/>
          <c:w val="0.81930274486717192"/>
          <c:h val="0.7956792584471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184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3681">
                <a:noFill/>
              </a:ln>
            </c:spPr>
            <c:txPr>
              <a:bodyPr/>
              <a:lstStyle/>
              <a:p>
                <a:pPr>
                  <a:defRPr sz="95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Лист1!$A$5:$A$7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3640.6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4-4170-9D6C-926EBD0BE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6352384"/>
        <c:axId val="157736256"/>
      </c:barChart>
      <c:catAx>
        <c:axId val="16635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1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5773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736256"/>
        <c:scaling>
          <c:orientation val="minMax"/>
        </c:scaling>
        <c:delete val="0"/>
        <c:axPos val="l"/>
        <c:majorGridlines>
          <c:spPr>
            <a:ln w="2960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66352384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90106237888488239"/>
          <c:y val="0.40796611183095788"/>
          <c:w val="5.8759574539763659E-2"/>
          <c:h val="7.9505346461673343E-2"/>
        </c:manualLayout>
      </c:layout>
      <c:overlay val="0"/>
      <c:spPr>
        <a:solidFill>
          <a:srgbClr val="FFFFFF"/>
        </a:solidFill>
        <a:ln w="2960">
          <a:solidFill>
            <a:srgbClr val="000000"/>
          </a:solidFill>
          <a:prstDash val="solid"/>
        </a:ln>
      </c:spPr>
      <c:txPr>
        <a:bodyPr/>
        <a:lstStyle/>
        <a:p>
          <a:pPr>
            <a:defRPr sz="87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109929462619E-2"/>
          <c:y val="6.4451760340302283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97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75643</c:v>
                </c:pt>
                <c:pt idx="1">
                  <c:v>1113.2</c:v>
                </c:pt>
                <c:pt idx="2">
                  <c:v>5718</c:v>
                </c:pt>
                <c:pt idx="3">
                  <c:v>57.9</c:v>
                </c:pt>
                <c:pt idx="4">
                  <c:v>2929</c:v>
                </c:pt>
                <c:pt idx="5">
                  <c:v>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6D-4498-8751-B61548667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2862720"/>
        <c:axId val="116067712"/>
      </c:barChart>
      <c:catAx>
        <c:axId val="15286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6067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067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286272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chemeClr val="accent3">
            <a:lumMod val="60000"/>
            <a:lumOff val="40000"/>
          </a:scheme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chemeClr val="accent6">
            <a:lumMod val="40000"/>
            <a:lumOff val="60000"/>
          </a:schemeClr>
        </a:gs>
        <a:gs pos="58000">
          <a:schemeClr val="accent6">
            <a:lumMod val="20000"/>
            <a:lumOff val="80000"/>
          </a:schemeClr>
        </a:gs>
        <a:gs pos="80000">
          <a:schemeClr val="accent6">
            <a:lumMod val="40000"/>
            <a:lumOff val="60000"/>
          </a:schemeClr>
        </a:gs>
        <a:gs pos="94000">
          <a:srgbClr val="EBDAD4"/>
        </a:gs>
        <a:gs pos="100000">
          <a:srgbClr val="55261C"/>
        </a:gs>
      </a:gsLst>
      <a:path path="circle">
        <a:fillToRect l="100000" b="100000"/>
      </a:path>
      <a:tileRect t="-100000" r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027015008666814E-2"/>
          <c:y val="6.4451742057126449E-2"/>
          <c:w val="0.90156367393863623"/>
          <c:h val="0.75314485473798531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33CCCC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65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3.1305030299325388E-3"/>
                  <c:y val="-2.6857384121455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90-43B6-AAF7-7AAAD4A11454}"/>
                </c:ext>
              </c:extLst>
            </c:dLbl>
            <c:dLbl>
              <c:idx val="2"/>
              <c:layout>
                <c:manualLayout>
                  <c:x val="0"/>
                  <c:y val="-4.0230694761619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90-43B6-AAF7-7AAAD4A11454}"/>
                </c:ext>
              </c:extLst>
            </c:dLbl>
            <c:dLbl>
              <c:idx val="3"/>
              <c:layout>
                <c:manualLayout>
                  <c:x val="1.5652515149663269E-3"/>
                  <c:y val="-2.13194685739318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90-43B6-AAF7-7AAAD4A11454}"/>
                </c:ext>
              </c:extLst>
            </c:dLbl>
            <c:dLbl>
              <c:idx val="4"/>
              <c:layout>
                <c:manualLayout>
                  <c:x val="0"/>
                  <c:y val="-1.81873038149984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90-43B6-AAF7-7AAAD4A11454}"/>
                </c:ext>
              </c:extLst>
            </c:dLbl>
            <c:dLbl>
              <c:idx val="5"/>
              <c:layout>
                <c:manualLayout>
                  <c:x val="-1.5652515149662694E-3"/>
                  <c:y val="-3.5516365492912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090-43B6-AAF7-7AAAD4A11454}"/>
                </c:ext>
              </c:extLst>
            </c:dLbl>
            <c:dLbl>
              <c:idx val="6"/>
              <c:layout>
                <c:manualLayout>
                  <c:x val="-3.1305030299325388E-3"/>
                  <c:y val="-2.15894671559862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090-43B6-AAF7-7AAAD4A11454}"/>
                </c:ext>
              </c:extLst>
            </c:dLbl>
            <c:dLbl>
              <c:idx val="7"/>
              <c:layout>
                <c:manualLayout>
                  <c:x val="1.5651282668154847E-3"/>
                  <c:y val="-1.0308872035621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090-43B6-AAF7-7AAAD4A11454}"/>
                </c:ext>
              </c:extLst>
            </c:dLbl>
            <c:spPr>
              <a:noFill/>
              <a:ln w="25317">
                <a:noFill/>
              </a:ln>
            </c:spPr>
            <c:txPr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арендная плата за землю после разграничения </c:v>
                </c:pt>
                <c:pt idx="1">
                  <c:v>арендная плата за земельные участки</c:v>
                </c:pt>
                <c:pt idx="2">
                  <c:v>доходы от продажи земельных участков</c:v>
                </c:pt>
                <c:pt idx="3">
                  <c:v>штрафы, санкции, возмещение ущерба</c:v>
                </c:pt>
                <c:pt idx="4">
                  <c:v>доходы от аренды имущества в оперативном управлении</c:v>
                </c:pt>
                <c:pt idx="5">
                  <c:v>доходы от компенсации затрат</c:v>
                </c:pt>
                <c:pt idx="6">
                  <c:v>плата за увеличение площади земельных участков</c:v>
                </c:pt>
                <c:pt idx="7">
                  <c:v>плата за негативное воздействие на окружающую среду</c:v>
                </c:pt>
                <c:pt idx="8">
                  <c:v>аренда имущества в казне</c:v>
                </c:pt>
                <c:pt idx="9">
                  <c:v>инициативные платежи</c:v>
                </c:pt>
                <c:pt idx="10">
                  <c:v>доходы от оказания платных услуг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150</c:v>
                </c:pt>
                <c:pt idx="1">
                  <c:v>6924.5</c:v>
                </c:pt>
                <c:pt idx="2">
                  <c:v>818.8</c:v>
                </c:pt>
                <c:pt idx="3">
                  <c:v>712.7</c:v>
                </c:pt>
                <c:pt idx="4">
                  <c:v>868.5</c:v>
                </c:pt>
                <c:pt idx="5">
                  <c:v>527.5</c:v>
                </c:pt>
                <c:pt idx="6">
                  <c:v>75.8</c:v>
                </c:pt>
                <c:pt idx="7">
                  <c:v>125</c:v>
                </c:pt>
                <c:pt idx="8">
                  <c:v>412.5</c:v>
                </c:pt>
                <c:pt idx="9">
                  <c:v>18.399999999999999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090-43B6-AAF7-7AAAD4A11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2864256"/>
        <c:axId val="116070592"/>
      </c:barChart>
      <c:catAx>
        <c:axId val="15286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6070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070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286425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gradFill flip="none" rotWithShape="1">
      <a:gsLst>
        <a:gs pos="30000">
          <a:srgbClr val="9BBB59">
            <a:lumMod val="60000"/>
            <a:lumOff val="40000"/>
          </a:srgbClr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69000">
          <a:srgbClr val="F79646">
            <a:lumMod val="40000"/>
            <a:lumOff val="60000"/>
          </a:srgbClr>
        </a:gs>
        <a:gs pos="58000">
          <a:srgbClr val="F79646">
            <a:lumMod val="20000"/>
            <a:lumOff val="80000"/>
          </a:srgbClr>
        </a:gs>
        <a:gs pos="80000">
          <a:srgbClr val="F79646">
            <a:lumMod val="40000"/>
            <a:lumOff val="60000"/>
          </a:srgbClr>
        </a:gs>
        <a:gs pos="94000">
          <a:srgbClr val="EBDAD4"/>
        </a:gs>
        <a:gs pos="100000">
          <a:srgbClr val="55261C"/>
        </a:gs>
      </a:gsLst>
      <a:path path="circle">
        <a:fillToRect r="100000" b="100000"/>
      </a:path>
      <a:tileRect l="-100000" t="-100000"/>
    </a:gradFill>
    <a:ln>
      <a:noFill/>
    </a:ln>
  </c:spPr>
  <c:txPr>
    <a:bodyPr/>
    <a:lstStyle/>
    <a:p>
      <a:pPr>
        <a:defRPr sz="97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Лист1!$B$10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Лист1!$B$11:$B$15</c:f>
              <c:numCache>
                <c:formatCode>#,##0.0_ ;\-#,##0.0\ </c:formatCode>
                <c:ptCount val="5"/>
                <c:pt idx="0">
                  <c:v>71.900000000000006</c:v>
                </c:pt>
                <c:pt idx="1">
                  <c:v>71.5</c:v>
                </c:pt>
                <c:pt idx="2">
                  <c:v>73.599999999999994</c:v>
                </c:pt>
                <c:pt idx="3">
                  <c:v>75.099999999999994</c:v>
                </c:pt>
                <c:pt idx="4">
                  <c:v>76.2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0-430A-B4EB-D6AAA83D8E55}"/>
            </c:ext>
          </c:extLst>
        </c:ser>
        <c:ser>
          <c:idx val="3"/>
          <c:order val="1"/>
          <c:tx>
            <c:strRef>
              <c:f>Лист1!$C$10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Лист1!$C$11:$C$15</c:f>
              <c:numCache>
                <c:formatCode>#,##0.0_ ;\-#,##0.0\ </c:formatCode>
                <c:ptCount val="5"/>
                <c:pt idx="0">
                  <c:v>8</c:v>
                </c:pt>
                <c:pt idx="1">
                  <c:v>7.5</c:v>
                </c:pt>
                <c:pt idx="2">
                  <c:v>7.8</c:v>
                </c:pt>
                <c:pt idx="3">
                  <c:v>7.6</c:v>
                </c:pt>
                <c:pt idx="4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70-430A-B4EB-D6AAA83D8E55}"/>
            </c:ext>
          </c:extLst>
        </c:ser>
        <c:ser>
          <c:idx val="4"/>
          <c:order val="2"/>
          <c:tx>
            <c:strRef>
              <c:f>Лист1!$D$10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Лист1!$D$11:$D$15</c:f>
              <c:numCache>
                <c:formatCode>#,##0.0_ ;\-#,##0.0\ </c:formatCode>
                <c:ptCount val="5"/>
                <c:pt idx="0">
                  <c:v>5.0999999999999996</c:v>
                </c:pt>
                <c:pt idx="1">
                  <c:v>6.5</c:v>
                </c:pt>
                <c:pt idx="2">
                  <c:v>3.9</c:v>
                </c:pt>
                <c:pt idx="3">
                  <c:v>3.6</c:v>
                </c:pt>
                <c:pt idx="4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28-47EC-952A-322DEF39C4CD}"/>
            </c:ext>
          </c:extLst>
        </c:ser>
        <c:ser>
          <c:idx val="5"/>
          <c:order val="3"/>
          <c:tx>
            <c:strRef>
              <c:f>Лист1!$E$10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Лист1!$E$11:$E$15</c:f>
              <c:numCache>
                <c:formatCode>#,##0.0_ ;\-#,##0.0\ </c:formatCode>
                <c:ptCount val="5"/>
                <c:pt idx="0">
                  <c:v>9</c:v>
                </c:pt>
                <c:pt idx="1">
                  <c:v>8.1999999999999993</c:v>
                </c:pt>
                <c:pt idx="2">
                  <c:v>8.1</c:v>
                </c:pt>
                <c:pt idx="3">
                  <c:v>7.7</c:v>
                </c:pt>
                <c:pt idx="4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28-47EC-952A-322DEF39C4CD}"/>
            </c:ext>
          </c:extLst>
        </c:ser>
        <c:ser>
          <c:idx val="6"/>
          <c:order val="4"/>
          <c:tx>
            <c:strRef>
              <c:f>Лист1!$F$10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Лист1!$F$11:$F$15</c:f>
              <c:numCache>
                <c:formatCode>#,##0.0_ ;\-#,##0.0\ </c:formatCode>
                <c:ptCount val="5"/>
                <c:pt idx="0">
                  <c:v>2.4</c:v>
                </c:pt>
                <c:pt idx="1">
                  <c:v>2.9</c:v>
                </c:pt>
                <c:pt idx="2">
                  <c:v>3.3</c:v>
                </c:pt>
                <c:pt idx="3">
                  <c:v>3.1</c:v>
                </c:pt>
                <c:pt idx="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28-47EC-952A-322DEF39C4CD}"/>
            </c:ext>
          </c:extLst>
        </c:ser>
        <c:ser>
          <c:idx val="7"/>
          <c:order val="5"/>
          <c:tx>
            <c:strRef>
              <c:f>Лист1!$G$10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4984097922439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28-47EC-952A-322DEF39C4CD}"/>
                </c:ext>
              </c:extLst>
            </c:dLbl>
            <c:dLbl>
              <c:idx val="1"/>
              <c:layout>
                <c:manualLayout>
                  <c:x val="6.73554012010291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528-47EC-952A-322DEF39C4CD}"/>
                </c:ext>
              </c:extLst>
            </c:dLbl>
            <c:dLbl>
              <c:idx val="3"/>
              <c:layout>
                <c:manualLayout>
                  <c:x val="6.1498409792243983E-2"/>
                  <c:y val="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28-47EC-952A-322DEF39C4CD}"/>
                </c:ext>
              </c:extLst>
            </c:dLbl>
            <c:dLbl>
              <c:idx val="4"/>
              <c:layout>
                <c:manualLayout>
                  <c:x val="6.7355401201029119E-2"/>
                  <c:y val="-5.2556262099320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28-47EC-952A-322DEF39C4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Лист1!$G$11:$G$15</c:f>
              <c:numCache>
                <c:formatCode>#,##0.0_ ;\-#,##0.0\ </c:formatCode>
                <c:ptCount val="5"/>
                <c:pt idx="0">
                  <c:v>0.1</c:v>
                </c:pt>
                <c:pt idx="1">
                  <c:v>0.5</c:v>
                </c:pt>
                <c:pt idx="2">
                  <c:v>0.4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528-47EC-952A-322DEF39C4CD}"/>
            </c:ext>
          </c:extLst>
        </c:ser>
        <c:ser>
          <c:idx val="0"/>
          <c:order val="6"/>
          <c:tx>
            <c:strRef>
              <c:f>Лист1!$H$10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82070919172942E-2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528-47EC-952A-322DEF39C4CD}"/>
                </c:ext>
              </c:extLst>
            </c:dLbl>
            <c:dLbl>
              <c:idx val="1"/>
              <c:layout>
                <c:manualLayout>
                  <c:x val="1.9035222078551708E-2"/>
                  <c:y val="-3.1533757259592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528-47EC-952A-322DEF39C4CD}"/>
                </c:ext>
              </c:extLst>
            </c:dLbl>
            <c:dLbl>
              <c:idx val="2"/>
              <c:layout>
                <c:manualLayout>
                  <c:x val="-4.3927435565888559E-3"/>
                  <c:y val="-2.8905944154626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528-47EC-952A-322DEF39C4CD}"/>
                </c:ext>
              </c:extLst>
            </c:dLbl>
            <c:dLbl>
              <c:idx val="3"/>
              <c:layout>
                <c:manualLayout>
                  <c:x val="-2.9284957043925705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528-47EC-952A-322DEF39C4CD}"/>
                </c:ext>
              </c:extLst>
            </c:dLbl>
            <c:dLbl>
              <c:idx val="4"/>
              <c:layout>
                <c:manualLayout>
                  <c:x val="8.7854871131777118E-3"/>
                  <c:y val="-2.6278131049660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528-47EC-952A-322DEF39C4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Лист1!$A$11:$A$14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Лист1!$H$11:$H$15</c:f>
              <c:numCache>
                <c:formatCode>#,##0.0_ ;\-#,##0.0\ </c:formatCode>
                <c:ptCount val="5"/>
                <c:pt idx="0">
                  <c:v>3.5</c:v>
                </c:pt>
                <c:pt idx="1">
                  <c:v>2.9</c:v>
                </c:pt>
                <c:pt idx="2">
                  <c:v>2.9</c:v>
                </c:pt>
                <c:pt idx="3">
                  <c:v>2.6</c:v>
                </c:pt>
                <c:pt idx="4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528-47EC-952A-322DEF39C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2932352"/>
        <c:axId val="152715840"/>
      </c:barChart>
      <c:catAx>
        <c:axId val="1529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2715840"/>
        <c:crosses val="autoZero"/>
        <c:auto val="1"/>
        <c:lblAlgn val="ctr"/>
        <c:lblOffset val="100"/>
        <c:noMultiLvlLbl val="0"/>
      </c:catAx>
      <c:valAx>
        <c:axId val="152715840"/>
        <c:scaling>
          <c:orientation val="minMax"/>
          <c:max val="100"/>
        </c:scaling>
        <c:delete val="1"/>
        <c:axPos val="l"/>
        <c:numFmt formatCode="#,##0.0_ ;\-#,##0.0\ " sourceLinked="1"/>
        <c:majorTickMark val="none"/>
        <c:minorTickMark val="none"/>
        <c:tickLblPos val="nextTo"/>
        <c:crossAx val="152932352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92011488080468E-2"/>
          <c:y val="0"/>
          <c:w val="0.98533818399170447"/>
          <c:h val="0.77338347148906506"/>
        </c:manualLayout>
      </c:layout>
      <c:pie3DChart>
        <c:varyColors val="1"/>
        <c:ser>
          <c:idx val="1"/>
          <c:order val="0"/>
          <c:explosion val="2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B76-4F45-B105-1C77B1823DD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B76-4F45-B105-1C77B1823DD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B76-4F45-B105-1C77B1823DDB}"/>
              </c:ext>
            </c:extLst>
          </c:dPt>
          <c:dLbls>
            <c:dLbl>
              <c:idx val="0"/>
              <c:layout>
                <c:manualLayout>
                  <c:x val="0.31042620426577122"/>
                  <c:y val="0.141881255021617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76-4F45-B105-1C77B1823DDB}"/>
                </c:ext>
              </c:extLst>
            </c:dLbl>
            <c:dLbl>
              <c:idx val="1"/>
              <c:layout>
                <c:manualLayout>
                  <c:x val="2.9159406375106934E-2"/>
                  <c:y val="-0.157572774123303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76-4F45-B105-1C77B1823DDB}"/>
                </c:ext>
              </c:extLst>
            </c:dLbl>
            <c:dLbl>
              <c:idx val="2"/>
              <c:layout>
                <c:manualLayout>
                  <c:x val="-3.2335687488658206E-2"/>
                  <c:y val="-6.86112258097894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B76-4F45-B105-1C77B1823DDB}"/>
                </c:ext>
              </c:extLst>
            </c:dLbl>
            <c:dLbl>
              <c:idx val="3"/>
              <c:layout>
                <c:manualLayout>
                  <c:x val="0.10025063156693237"/>
                  <c:y val="0.218135242195422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76-4F45-B105-1C77B1823DDB}"/>
                </c:ext>
              </c:extLst>
            </c:dLbl>
            <c:dLbl>
              <c:idx val="4"/>
              <c:layout>
                <c:manualLayout>
                  <c:x val="2.0121033711532375E-2"/>
                  <c:y val="0.359030798447158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76-4F45-B105-1C77B1823DDB}"/>
                </c:ext>
              </c:extLst>
            </c:dLbl>
            <c:dLbl>
              <c:idx val="5"/>
              <c:layout>
                <c:manualLayout>
                  <c:x val="-9.1729596067621835E-3"/>
                  <c:y val="0.241701124905531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76-4F45-B105-1C77B1823DDB}"/>
                </c:ext>
              </c:extLst>
            </c:dLbl>
            <c:dLbl>
              <c:idx val="6"/>
              <c:layout>
                <c:manualLayout>
                  <c:x val="-0.20804838827236016"/>
                  <c:y val="0.368430719642407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76-4F45-B105-1C77B1823DDB}"/>
                </c:ext>
              </c:extLst>
            </c:dLbl>
            <c:dLbl>
              <c:idx val="7"/>
              <c:layout>
                <c:manualLayout>
                  <c:x val="-0.17822115065054489"/>
                  <c:y val="0.185437875049252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76-4F45-B105-1C77B1823DDB}"/>
                </c:ext>
              </c:extLst>
            </c:dLbl>
            <c:dLbl>
              <c:idx val="8"/>
              <c:layout>
                <c:manualLayout>
                  <c:x val="-0.12231432608335904"/>
                  <c:y val="-1.57758957581081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76-4F45-B105-1C77B1823DDB}"/>
                </c:ext>
              </c:extLst>
            </c:dLbl>
            <c:dLbl>
              <c:idx val="9"/>
              <c:layout>
                <c:manualLayout>
                  <c:x val="-6.8126730763853338E-2"/>
                  <c:y val="-0.235944009869972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76-4F45-B105-1C77B1823DDB}"/>
                </c:ext>
              </c:extLst>
            </c:dLbl>
            <c:dLbl>
              <c:idx val="10"/>
              <c:layout>
                <c:manualLayout>
                  <c:x val="-0.40454380434099985"/>
                  <c:y val="1.7391304347826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76-4F45-B105-1C77B1823DDB}"/>
                </c:ext>
              </c:extLst>
            </c:dLbl>
            <c:dLbl>
              <c:idx val="11"/>
              <c:layout>
                <c:manualLayout>
                  <c:x val="3.3025998072867102E-2"/>
                  <c:y val="1.79292678909393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76-4F45-B105-1C77B1823DDB}"/>
                </c:ext>
              </c:extLst>
            </c:dLbl>
            <c:dLbl>
              <c:idx val="12"/>
              <c:layout>
                <c:manualLayout>
                  <c:x val="5.4751053069958512E-2"/>
                  <c:y val="0.225407305911002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76-4F45-B105-1C77B1823DDB}"/>
                </c:ext>
              </c:extLst>
            </c:dLbl>
            <c:spPr>
              <a:noFill/>
              <a:ln w="22498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Лист1!$B$1:$B$3</c:f>
              <c:strCache>
                <c:ptCount val="3"/>
                <c:pt idx="0">
                  <c:v>Дотации, тыс. руб.</c:v>
                </c:pt>
                <c:pt idx="1">
                  <c:v>Субсидии, тыс.руб.</c:v>
                </c:pt>
                <c:pt idx="2">
                  <c:v>Субвенции, тыс. руб.</c:v>
                </c:pt>
              </c:strCache>
            </c:strRef>
          </c:cat>
          <c:val>
            <c:numRef>
              <c:f>Лист1!$A$1:$A$3</c:f>
              <c:numCache>
                <c:formatCode>0.0</c:formatCode>
                <c:ptCount val="3"/>
                <c:pt idx="0">
                  <c:v>146163</c:v>
                </c:pt>
                <c:pt idx="1">
                  <c:v>95815.3</c:v>
                </c:pt>
                <c:pt idx="2">
                  <c:v>291783.40000000002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B76-4F45-B105-1C77B1823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854">
          <a:noFill/>
        </a:ln>
      </c:spPr>
    </c:plotArea>
    <c:legend>
      <c:legendPos val="b"/>
      <c:layout>
        <c:manualLayout>
          <c:xMode val="edge"/>
          <c:yMode val="edge"/>
          <c:x val="1.1255920879641793E-2"/>
          <c:y val="0.74234477897559292"/>
          <c:w val="0.25931022446568575"/>
          <c:h val="0.23121405833444034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170" baseline="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6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072449772235993E-3"/>
          <c:y val="4.5990566037735846E-2"/>
          <c:w val="0.5340935249357337"/>
          <c:h val="0.83018867924528306"/>
        </c:manualLayout>
      </c:layout>
      <c:pie3DChart>
        <c:varyColors val="1"/>
        <c:ser>
          <c:idx val="1"/>
          <c:order val="0"/>
          <c:explosion val="22"/>
          <c:dPt>
            <c:idx val="0"/>
            <c:bubble3D val="0"/>
            <c:spPr>
              <a:solidFill>
                <a:srgbClr val="9CE6E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BD-4A43-ADAD-6A24A896150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8BD-4A43-ADAD-6A24A896150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8BD-4A43-ADAD-6A24A8961507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8BD-4A43-ADAD-6A24A896150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8BD-4A43-ADAD-6A24A8961507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8BD-4A43-ADAD-6A24A8961507}"/>
              </c:ext>
            </c:extLst>
          </c:dPt>
          <c:dPt>
            <c:idx val="6"/>
            <c:bubble3D val="0"/>
            <c:spPr>
              <a:solidFill>
                <a:srgbClr val="00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BD-4A43-ADAD-6A24A8961507}"/>
              </c:ext>
            </c:extLst>
          </c:dPt>
          <c:dLbls>
            <c:dLbl>
              <c:idx val="1"/>
              <c:layout>
                <c:manualLayout>
                  <c:x val="1.0388207629796135E-2"/>
                  <c:y val="-5.857376318526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BD-4A43-ADAD-6A24A8961507}"/>
                </c:ext>
              </c:extLst>
            </c:dLbl>
            <c:dLbl>
              <c:idx val="2"/>
              <c:layout>
                <c:manualLayout>
                  <c:x val="3.9773639170823466E-2"/>
                  <c:y val="-1.297466943990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BD-4A43-ADAD-6A24A8961507}"/>
                </c:ext>
              </c:extLst>
            </c:dLbl>
            <c:dLbl>
              <c:idx val="3"/>
              <c:layout>
                <c:manualLayout>
                  <c:x val="1.2619304409551507E-2"/>
                  <c:y val="1.485589065517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BD-4A43-ADAD-6A24A8961507}"/>
                </c:ext>
              </c:extLst>
            </c:dLbl>
            <c:dLbl>
              <c:idx val="4"/>
              <c:layout>
                <c:manualLayout>
                  <c:x val="5.2891105694054294E-2"/>
                  <c:y val="7.847700935967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8BD-4A43-ADAD-6A24A8961507}"/>
                </c:ext>
              </c:extLst>
            </c:dLbl>
            <c:dLbl>
              <c:idx val="5"/>
              <c:layout>
                <c:manualLayout>
                  <c:x val="-1.4852120768573979E-2"/>
                  <c:y val="0.10313066409151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8BD-4A43-ADAD-6A24A8961507}"/>
                </c:ext>
              </c:extLst>
            </c:dLbl>
            <c:dLbl>
              <c:idx val="6"/>
              <c:layout>
                <c:manualLayout>
                  <c:x val="-7.4228562349192895E-2"/>
                  <c:y val="3.406681770910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8BD-4A43-ADAD-6A24A89615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Лист1!$B$1:$B$7</c:f>
              <c:strCache>
                <c:ptCount val="7"/>
                <c:pt idx="0">
                  <c:v>Управление Федеральной налоговой службы по Тверской области</c:v>
                </c:pt>
                <c:pt idx="1">
                  <c:v>Министерство имущественных и земельных отношений Тверской области</c:v>
                </c:pt>
                <c:pt idx="2">
                  <c:v>Комитет по управлению имуществом и земельным отношениям администрации Максатихинского муниципального округа</c:v>
                </c:pt>
                <c:pt idx="3">
                  <c:v>Прочие администраторы поступлений</c:v>
                </c:pt>
                <c:pt idx="4">
                  <c:v>Главное управление региональной безопасности Тверской области</c:v>
                </c:pt>
                <c:pt idx="5">
                  <c:v>Управление по делам культуры, молодежной политики, спорта и туризма администрации Максатихинского муниципального округа</c:v>
                </c:pt>
                <c:pt idx="6">
                  <c:v>Управление по  территориальному развитию администрации Максатихинского муниципального округа</c:v>
                </c:pt>
              </c:strCache>
            </c:strRef>
          </c:cat>
          <c:val>
            <c:numRef>
              <c:f>Лист1!$A$1:$A$7</c:f>
              <c:numCache>
                <c:formatCode>0.0</c:formatCode>
                <c:ptCount val="7"/>
                <c:pt idx="0">
                  <c:v>233065.4</c:v>
                </c:pt>
                <c:pt idx="1">
                  <c:v>7819.1</c:v>
                </c:pt>
                <c:pt idx="2">
                  <c:v>1018.5</c:v>
                </c:pt>
                <c:pt idx="3">
                  <c:v>412.5</c:v>
                </c:pt>
                <c:pt idx="4">
                  <c:v>712.7</c:v>
                </c:pt>
                <c:pt idx="5">
                  <c:v>143.4</c:v>
                </c:pt>
                <c:pt idx="6">
                  <c:v>527.5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8BD-4A43-ADAD-6A24A8961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2703861854045784"/>
          <c:y val="0.12457528599019463"/>
          <c:w val="0.33712924724615112"/>
          <c:h val="0.8050947110384786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07/relationships/hdphoto" Target="../media/hdphoto1.wdp"/><Relationship Id="rId1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microsoft.com/office/2007/relationships/hdphoto" Target="../media/hdphoto1.wdp"/><Relationship Id="rId1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B7F2F-E0F2-48A0-9EB4-BA51011BD2BC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5FC86-8D72-4480-8278-669C9AE0B30B}">
      <dgm:prSet phldrT="[Текст]"/>
      <dgm:spPr/>
      <dgm:t>
        <a:bodyPr/>
        <a:lstStyle/>
        <a:p>
          <a:r>
            <a:rPr lang="ru-RU" dirty="0" smtClean="0"/>
            <a:t>ПРОГНОЗА СОЦИАЛЬНО-ЭКОНОМИЧЕСКОГО РАЗВИТИЯ МАКСАТИХИНСКОГО МУНИЦИПАЛЬНОГО ОКРУГА</a:t>
          </a:r>
          <a:endParaRPr lang="ru-RU" dirty="0"/>
        </a:p>
      </dgm:t>
    </dgm:pt>
    <dgm:pt modelId="{15CF2119-EDD4-44E6-B168-B5E3D67B4243}" type="parTrans" cxnId="{AB71B97B-6E18-416F-8DB0-7C35E9A85BC7}">
      <dgm:prSet/>
      <dgm:spPr/>
      <dgm:t>
        <a:bodyPr/>
        <a:lstStyle/>
        <a:p>
          <a:endParaRPr lang="ru-RU"/>
        </a:p>
      </dgm:t>
    </dgm:pt>
    <dgm:pt modelId="{5361D151-0789-4B1E-8943-649F7D826EA4}" type="sibTrans" cxnId="{AB71B97B-6E18-416F-8DB0-7C35E9A85BC7}">
      <dgm:prSet/>
      <dgm:spPr/>
      <dgm:t>
        <a:bodyPr/>
        <a:lstStyle/>
        <a:p>
          <a:endParaRPr lang="ru-RU"/>
        </a:p>
      </dgm:t>
    </dgm:pt>
    <dgm:pt modelId="{F001A448-5098-4B04-8FB2-28319A8EF583}">
      <dgm:prSet phldrT="[Текст]"/>
      <dgm:spPr/>
      <dgm:t>
        <a:bodyPr/>
        <a:lstStyle/>
        <a:p>
          <a:r>
            <a:rPr lang="ru-RU" dirty="0" smtClean="0"/>
            <a:t>ДИНАМИКИ ПОСТУПЛЕНИЙ НАЛОГОВЫХ И НЕНАЛОГОВЫХ ДОХОДОВ</a:t>
          </a:r>
          <a:endParaRPr lang="ru-RU" dirty="0"/>
        </a:p>
      </dgm:t>
    </dgm:pt>
    <dgm:pt modelId="{C83C8388-4D4C-4061-958F-0C43FDD590A4}" type="parTrans" cxnId="{2D14783A-DE16-45A4-B1D2-47AB51E36F03}">
      <dgm:prSet/>
      <dgm:spPr/>
      <dgm:t>
        <a:bodyPr/>
        <a:lstStyle/>
        <a:p>
          <a:endParaRPr lang="ru-RU"/>
        </a:p>
      </dgm:t>
    </dgm:pt>
    <dgm:pt modelId="{1F3E0881-DB6B-4BF9-A455-D482BEDA23B6}" type="sibTrans" cxnId="{2D14783A-DE16-45A4-B1D2-47AB51E36F03}">
      <dgm:prSet/>
      <dgm:spPr/>
      <dgm:t>
        <a:bodyPr/>
        <a:lstStyle/>
        <a:p>
          <a:endParaRPr lang="ru-RU"/>
        </a:p>
      </dgm:t>
    </dgm:pt>
    <dgm:pt modelId="{7A4BE6AE-C935-4028-B439-AB9424B4B080}">
      <dgm:prSet phldrT="[Текст]"/>
      <dgm:spPr/>
      <dgm:t>
        <a:bodyPr/>
        <a:lstStyle/>
        <a:p>
          <a:r>
            <a:rPr lang="ru-RU" dirty="0" smtClean="0"/>
            <a:t>ПРОГНОЗА  АДМИНИСТРАТОРОВ  ДОХОДОВ</a:t>
          </a:r>
          <a:endParaRPr lang="ru-RU" dirty="0"/>
        </a:p>
      </dgm:t>
    </dgm:pt>
    <dgm:pt modelId="{25F19B21-8452-403A-906A-DC9F2C002A72}" type="parTrans" cxnId="{458B9694-A32F-43C8-862A-65CD0EA70FC3}">
      <dgm:prSet/>
      <dgm:spPr/>
      <dgm:t>
        <a:bodyPr/>
        <a:lstStyle/>
        <a:p>
          <a:endParaRPr lang="ru-RU"/>
        </a:p>
      </dgm:t>
    </dgm:pt>
    <dgm:pt modelId="{8D699CFE-6FF8-4FB1-9FB9-A0EFEDC10524}" type="sibTrans" cxnId="{458B9694-A32F-43C8-862A-65CD0EA70FC3}">
      <dgm:prSet/>
      <dgm:spPr/>
      <dgm:t>
        <a:bodyPr/>
        <a:lstStyle/>
        <a:p>
          <a:endParaRPr lang="ru-RU"/>
        </a:p>
      </dgm:t>
    </dgm:pt>
    <dgm:pt modelId="{8EA10CE4-3CCD-4637-AE7C-CC8464D6666D}">
      <dgm:prSet phldrT="[Текст]"/>
      <dgm:spPr/>
      <dgm:t>
        <a:bodyPr/>
        <a:lstStyle/>
        <a:p>
          <a:r>
            <a:rPr lang="ru-RU" dirty="0" smtClean="0"/>
            <a:t>ОЦЕНКИ ПОСТУПЛЕНИЙ ДОХОДОВ МЕСТНОГО БЮДЖЕТА В 2024 ГОДУ</a:t>
          </a:r>
          <a:endParaRPr lang="ru-RU" dirty="0"/>
        </a:p>
      </dgm:t>
    </dgm:pt>
    <dgm:pt modelId="{D4265345-FD44-41C4-A19A-ABE12ED624DC}" type="parTrans" cxnId="{43DCE59E-11B1-46E8-A0DE-38CBDEA06D3F}">
      <dgm:prSet/>
      <dgm:spPr/>
      <dgm:t>
        <a:bodyPr/>
        <a:lstStyle/>
        <a:p>
          <a:endParaRPr lang="ru-RU"/>
        </a:p>
      </dgm:t>
    </dgm:pt>
    <dgm:pt modelId="{E751E4D4-81B2-4E9E-BA75-427253ADA24A}" type="sibTrans" cxnId="{43DCE59E-11B1-46E8-A0DE-38CBDEA06D3F}">
      <dgm:prSet/>
      <dgm:spPr/>
      <dgm:t>
        <a:bodyPr/>
        <a:lstStyle/>
        <a:p>
          <a:endParaRPr lang="ru-RU"/>
        </a:p>
      </dgm:t>
    </dgm:pt>
    <dgm:pt modelId="{540A6847-61E5-40FF-87B0-50CD40195A55}" type="pres">
      <dgm:prSet presAssocID="{743B7F2F-E0F2-48A0-9EB4-BA51011BD2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0C2C98-3FD3-4100-A40A-F3D37C8C4758}" type="pres">
      <dgm:prSet presAssocID="{3175FC86-8D72-4480-8278-669C9AE0B30B}" presName="horFlow" presStyleCnt="0"/>
      <dgm:spPr/>
      <dgm:t>
        <a:bodyPr/>
        <a:lstStyle/>
        <a:p>
          <a:endParaRPr lang="ru-RU"/>
        </a:p>
      </dgm:t>
    </dgm:pt>
    <dgm:pt modelId="{4AE3B009-4E38-4A81-96CC-E7E3411E1BA5}" type="pres">
      <dgm:prSet presAssocID="{3175FC86-8D72-4480-8278-669C9AE0B30B}" presName="bigChev" presStyleLbl="node1" presStyleIdx="0" presStyleCnt="4" custScaleX="321507"/>
      <dgm:spPr/>
      <dgm:t>
        <a:bodyPr/>
        <a:lstStyle/>
        <a:p>
          <a:endParaRPr lang="ru-RU"/>
        </a:p>
      </dgm:t>
    </dgm:pt>
    <dgm:pt modelId="{0A6AF254-A070-4F15-B202-4C15CE04520C}" type="pres">
      <dgm:prSet presAssocID="{3175FC86-8D72-4480-8278-669C9AE0B30B}" presName="vSp" presStyleCnt="0"/>
      <dgm:spPr/>
      <dgm:t>
        <a:bodyPr/>
        <a:lstStyle/>
        <a:p>
          <a:endParaRPr lang="ru-RU"/>
        </a:p>
      </dgm:t>
    </dgm:pt>
    <dgm:pt modelId="{F08193B2-23CB-4488-9F2E-8438F840483C}" type="pres">
      <dgm:prSet presAssocID="{F001A448-5098-4B04-8FB2-28319A8EF583}" presName="horFlow" presStyleCnt="0"/>
      <dgm:spPr/>
      <dgm:t>
        <a:bodyPr/>
        <a:lstStyle/>
        <a:p>
          <a:endParaRPr lang="ru-RU"/>
        </a:p>
      </dgm:t>
    </dgm:pt>
    <dgm:pt modelId="{53262277-59CC-476B-AB46-5A007CA94C1A}" type="pres">
      <dgm:prSet presAssocID="{F001A448-5098-4B04-8FB2-28319A8EF583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2879629B-13E6-4F9F-B455-D4E8163E3F06}" type="pres">
      <dgm:prSet presAssocID="{F001A448-5098-4B04-8FB2-28319A8EF583}" presName="vSp" presStyleCnt="0"/>
      <dgm:spPr/>
      <dgm:t>
        <a:bodyPr/>
        <a:lstStyle/>
        <a:p>
          <a:endParaRPr lang="ru-RU"/>
        </a:p>
      </dgm:t>
    </dgm:pt>
    <dgm:pt modelId="{540A1CDA-7CC1-48BE-B4D2-19921F3BD74B}" type="pres">
      <dgm:prSet presAssocID="{7A4BE6AE-C935-4028-B439-AB9424B4B080}" presName="horFlow" presStyleCnt="0"/>
      <dgm:spPr/>
      <dgm:t>
        <a:bodyPr/>
        <a:lstStyle/>
        <a:p>
          <a:endParaRPr lang="ru-RU"/>
        </a:p>
      </dgm:t>
    </dgm:pt>
    <dgm:pt modelId="{5F2B7E38-A6FA-4E75-A6CE-E58D6DB35523}" type="pres">
      <dgm:prSet presAssocID="{7A4BE6AE-C935-4028-B439-AB9424B4B080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752AAB10-99CC-49F4-819B-F3F534B599AB}" type="pres">
      <dgm:prSet presAssocID="{7A4BE6AE-C935-4028-B439-AB9424B4B080}" presName="vSp" presStyleCnt="0"/>
      <dgm:spPr/>
      <dgm:t>
        <a:bodyPr/>
        <a:lstStyle/>
        <a:p>
          <a:endParaRPr lang="ru-RU"/>
        </a:p>
      </dgm:t>
    </dgm:pt>
    <dgm:pt modelId="{EB9A204B-C0E9-41A3-B059-F425EABD9204}" type="pres">
      <dgm:prSet presAssocID="{8EA10CE4-3CCD-4637-AE7C-CC8464D6666D}" presName="horFlow" presStyleCnt="0"/>
      <dgm:spPr/>
      <dgm:t>
        <a:bodyPr/>
        <a:lstStyle/>
        <a:p>
          <a:endParaRPr lang="ru-RU"/>
        </a:p>
      </dgm:t>
    </dgm:pt>
    <dgm:pt modelId="{496F3873-A68D-4765-9305-5AF76C3C10C6}" type="pres">
      <dgm:prSet presAssocID="{8EA10CE4-3CCD-4637-AE7C-CC8464D6666D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43DCE59E-11B1-46E8-A0DE-38CBDEA06D3F}" srcId="{743B7F2F-E0F2-48A0-9EB4-BA51011BD2BC}" destId="{8EA10CE4-3CCD-4637-AE7C-CC8464D6666D}" srcOrd="3" destOrd="0" parTransId="{D4265345-FD44-41C4-A19A-ABE12ED624DC}" sibTransId="{E751E4D4-81B2-4E9E-BA75-427253ADA24A}"/>
    <dgm:cxn modelId="{3BA28487-17C4-4957-AF31-6A4FF12E71F1}" type="presOf" srcId="{3175FC86-8D72-4480-8278-669C9AE0B30B}" destId="{4AE3B009-4E38-4A81-96CC-E7E3411E1BA5}" srcOrd="0" destOrd="0" presId="urn:microsoft.com/office/officeart/2005/8/layout/lProcess3"/>
    <dgm:cxn modelId="{C42CB1A2-6E87-4221-A03C-F7C2D405759E}" type="presOf" srcId="{F001A448-5098-4B04-8FB2-28319A8EF583}" destId="{53262277-59CC-476B-AB46-5A007CA94C1A}" srcOrd="0" destOrd="0" presId="urn:microsoft.com/office/officeart/2005/8/layout/lProcess3"/>
    <dgm:cxn modelId="{0D8191E7-870D-4366-9EA2-76D20DFCF0EB}" type="presOf" srcId="{8EA10CE4-3CCD-4637-AE7C-CC8464D6666D}" destId="{496F3873-A68D-4765-9305-5AF76C3C10C6}" srcOrd="0" destOrd="0" presId="urn:microsoft.com/office/officeart/2005/8/layout/lProcess3"/>
    <dgm:cxn modelId="{2D14783A-DE16-45A4-B1D2-47AB51E36F03}" srcId="{743B7F2F-E0F2-48A0-9EB4-BA51011BD2BC}" destId="{F001A448-5098-4B04-8FB2-28319A8EF583}" srcOrd="1" destOrd="0" parTransId="{C83C8388-4D4C-4061-958F-0C43FDD590A4}" sibTransId="{1F3E0881-DB6B-4BF9-A455-D482BEDA23B6}"/>
    <dgm:cxn modelId="{D2E40546-960C-4982-B7D2-3AFAFD71892E}" type="presOf" srcId="{7A4BE6AE-C935-4028-B439-AB9424B4B080}" destId="{5F2B7E38-A6FA-4E75-A6CE-E58D6DB35523}" srcOrd="0" destOrd="0" presId="urn:microsoft.com/office/officeart/2005/8/layout/lProcess3"/>
    <dgm:cxn modelId="{458B9694-A32F-43C8-862A-65CD0EA70FC3}" srcId="{743B7F2F-E0F2-48A0-9EB4-BA51011BD2BC}" destId="{7A4BE6AE-C935-4028-B439-AB9424B4B080}" srcOrd="2" destOrd="0" parTransId="{25F19B21-8452-403A-906A-DC9F2C002A72}" sibTransId="{8D699CFE-6FF8-4FB1-9FB9-A0EFEDC10524}"/>
    <dgm:cxn modelId="{341AFDFF-181A-49C6-A1A5-8354691EBEE4}" type="presOf" srcId="{743B7F2F-E0F2-48A0-9EB4-BA51011BD2BC}" destId="{540A6847-61E5-40FF-87B0-50CD40195A55}" srcOrd="0" destOrd="0" presId="urn:microsoft.com/office/officeart/2005/8/layout/lProcess3"/>
    <dgm:cxn modelId="{AB71B97B-6E18-416F-8DB0-7C35E9A85BC7}" srcId="{743B7F2F-E0F2-48A0-9EB4-BA51011BD2BC}" destId="{3175FC86-8D72-4480-8278-669C9AE0B30B}" srcOrd="0" destOrd="0" parTransId="{15CF2119-EDD4-44E6-B168-B5E3D67B4243}" sibTransId="{5361D151-0789-4B1E-8943-649F7D826EA4}"/>
    <dgm:cxn modelId="{08138E8C-D529-4BAE-B341-5F2C72F77E8A}" type="presParOf" srcId="{540A6847-61E5-40FF-87B0-50CD40195A55}" destId="{A70C2C98-3FD3-4100-A40A-F3D37C8C4758}" srcOrd="0" destOrd="0" presId="urn:microsoft.com/office/officeart/2005/8/layout/lProcess3"/>
    <dgm:cxn modelId="{05903598-DFB6-4A18-A5AF-8FAD63A6B145}" type="presParOf" srcId="{A70C2C98-3FD3-4100-A40A-F3D37C8C4758}" destId="{4AE3B009-4E38-4A81-96CC-E7E3411E1BA5}" srcOrd="0" destOrd="0" presId="urn:microsoft.com/office/officeart/2005/8/layout/lProcess3"/>
    <dgm:cxn modelId="{9DD02B99-B7BD-480C-B181-073DEB90EB60}" type="presParOf" srcId="{540A6847-61E5-40FF-87B0-50CD40195A55}" destId="{0A6AF254-A070-4F15-B202-4C15CE04520C}" srcOrd="1" destOrd="0" presId="urn:microsoft.com/office/officeart/2005/8/layout/lProcess3"/>
    <dgm:cxn modelId="{D47FF171-CB2A-4B59-A8BE-6DBCF808EE84}" type="presParOf" srcId="{540A6847-61E5-40FF-87B0-50CD40195A55}" destId="{F08193B2-23CB-4488-9F2E-8438F840483C}" srcOrd="2" destOrd="0" presId="urn:microsoft.com/office/officeart/2005/8/layout/lProcess3"/>
    <dgm:cxn modelId="{63C3013D-72D5-4BC5-9D25-508D6F64803D}" type="presParOf" srcId="{F08193B2-23CB-4488-9F2E-8438F840483C}" destId="{53262277-59CC-476B-AB46-5A007CA94C1A}" srcOrd="0" destOrd="0" presId="urn:microsoft.com/office/officeart/2005/8/layout/lProcess3"/>
    <dgm:cxn modelId="{B8601624-401E-40EA-B9BD-71CCA1039BA1}" type="presParOf" srcId="{540A6847-61E5-40FF-87B0-50CD40195A55}" destId="{2879629B-13E6-4F9F-B455-D4E8163E3F06}" srcOrd="3" destOrd="0" presId="urn:microsoft.com/office/officeart/2005/8/layout/lProcess3"/>
    <dgm:cxn modelId="{7BF01D94-AB44-459F-BF04-F98B2A28BC4C}" type="presParOf" srcId="{540A6847-61E5-40FF-87B0-50CD40195A55}" destId="{540A1CDA-7CC1-48BE-B4D2-19921F3BD74B}" srcOrd="4" destOrd="0" presId="urn:microsoft.com/office/officeart/2005/8/layout/lProcess3"/>
    <dgm:cxn modelId="{470F1310-7F55-4D27-84D4-BFDFE4A782FC}" type="presParOf" srcId="{540A1CDA-7CC1-48BE-B4D2-19921F3BD74B}" destId="{5F2B7E38-A6FA-4E75-A6CE-E58D6DB35523}" srcOrd="0" destOrd="0" presId="urn:microsoft.com/office/officeart/2005/8/layout/lProcess3"/>
    <dgm:cxn modelId="{675C76E1-C965-438C-9B45-B429804901D4}" type="presParOf" srcId="{540A6847-61E5-40FF-87B0-50CD40195A55}" destId="{752AAB10-99CC-49F4-819B-F3F534B599AB}" srcOrd="5" destOrd="0" presId="urn:microsoft.com/office/officeart/2005/8/layout/lProcess3"/>
    <dgm:cxn modelId="{C24F24F0-298B-4AED-86E6-4FB2D85F837E}" type="presParOf" srcId="{540A6847-61E5-40FF-87B0-50CD40195A55}" destId="{EB9A204B-C0E9-41A3-B059-F425EABD9204}" srcOrd="6" destOrd="0" presId="urn:microsoft.com/office/officeart/2005/8/layout/lProcess3"/>
    <dgm:cxn modelId="{08093BAC-E35B-4FFF-A085-E88202075DE3}" type="presParOf" srcId="{EB9A204B-C0E9-41A3-B059-F425EABD9204}" destId="{496F3873-A68D-4765-9305-5AF76C3C10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596CC-F2F9-4EB3-8661-3B104A773DCA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895D6-87BF-4756-BA7A-9441A8176CFB}">
      <dgm:prSet/>
      <dgm:spPr/>
      <dgm:t>
        <a:bodyPr/>
        <a:lstStyle/>
        <a:p>
          <a:pPr rtl="0"/>
          <a:r>
            <a:rPr lang="ru-RU" dirty="0" smtClean="0"/>
            <a:t>Сохранение социальной направленности бюджета</a:t>
          </a:r>
          <a:endParaRPr lang="ru-RU" dirty="0"/>
        </a:p>
      </dgm:t>
    </dgm:pt>
    <dgm:pt modelId="{C7488A10-942A-440F-BA56-0B60B9A949D7}" type="parTrans" cxnId="{54E5ED61-24EB-4B76-B385-D533924C2816}">
      <dgm:prSet/>
      <dgm:spPr/>
      <dgm:t>
        <a:bodyPr/>
        <a:lstStyle/>
        <a:p>
          <a:endParaRPr lang="ru-RU"/>
        </a:p>
      </dgm:t>
    </dgm:pt>
    <dgm:pt modelId="{2530A53F-6F88-4F47-8A4A-CE218ACC90E7}" type="sibTrans" cxnId="{54E5ED61-24EB-4B76-B385-D533924C2816}">
      <dgm:prSet/>
      <dgm:spPr/>
      <dgm:t>
        <a:bodyPr/>
        <a:lstStyle/>
        <a:p>
          <a:endParaRPr lang="ru-RU"/>
        </a:p>
      </dgm:t>
    </dgm:pt>
    <dgm:pt modelId="{C09D9C8A-8461-44B8-9287-DB9707124976}">
      <dgm:prSet/>
      <dgm:spPr/>
      <dgm:t>
        <a:bodyPr/>
        <a:lstStyle/>
        <a:p>
          <a:pPr rtl="0"/>
          <a:r>
            <a:rPr lang="ru-RU" dirty="0" smtClean="0"/>
            <a:t>Полное обеспечение действующих расходных обязательств </a:t>
          </a:r>
          <a:endParaRPr lang="ru-RU" dirty="0"/>
        </a:p>
      </dgm:t>
    </dgm:pt>
    <dgm:pt modelId="{F44AF9F0-1E17-4098-AC7A-71DCCEAAA68B}" type="parTrans" cxnId="{569BB65D-ECE7-4D13-9BEC-3A201C530B83}">
      <dgm:prSet/>
      <dgm:spPr/>
      <dgm:t>
        <a:bodyPr/>
        <a:lstStyle/>
        <a:p>
          <a:endParaRPr lang="ru-RU"/>
        </a:p>
      </dgm:t>
    </dgm:pt>
    <dgm:pt modelId="{8E8EFCB3-B18A-433D-BFCE-36303713B14B}" type="sibTrans" cxnId="{569BB65D-ECE7-4D13-9BEC-3A201C530B83}">
      <dgm:prSet/>
      <dgm:spPr/>
      <dgm:t>
        <a:bodyPr/>
        <a:lstStyle/>
        <a:p>
          <a:endParaRPr lang="ru-RU"/>
        </a:p>
      </dgm:t>
    </dgm:pt>
    <dgm:pt modelId="{3476F643-363A-49C3-BFD6-E5F8E1D497AE}">
      <dgm:prSet/>
      <dgm:spPr/>
      <dgm:t>
        <a:bodyPr/>
        <a:lstStyle/>
        <a:p>
          <a:pPr rtl="0"/>
          <a:r>
            <a:rPr lang="ru-RU" dirty="0" smtClean="0"/>
            <a:t>Обеспечение реализации Указов Президента Российской Федерации</a:t>
          </a:r>
          <a:endParaRPr lang="ru-RU" dirty="0"/>
        </a:p>
      </dgm:t>
    </dgm:pt>
    <dgm:pt modelId="{BCEB3C18-5951-4E20-8445-9B4BEB726148}" type="parTrans" cxnId="{348B38DC-AE41-4AB6-9254-01B27AA933F4}">
      <dgm:prSet/>
      <dgm:spPr/>
      <dgm:t>
        <a:bodyPr/>
        <a:lstStyle/>
        <a:p>
          <a:endParaRPr lang="ru-RU"/>
        </a:p>
      </dgm:t>
    </dgm:pt>
    <dgm:pt modelId="{A9DBFFC5-5104-4A53-BCAC-F1759D8CC348}" type="sibTrans" cxnId="{348B38DC-AE41-4AB6-9254-01B27AA933F4}">
      <dgm:prSet/>
      <dgm:spPr/>
      <dgm:t>
        <a:bodyPr/>
        <a:lstStyle/>
        <a:p>
          <a:endParaRPr lang="ru-RU"/>
        </a:p>
      </dgm:t>
    </dgm:pt>
    <dgm:pt modelId="{0A38024A-9749-4176-ADD4-7B9A2EC65365}">
      <dgm:prSet/>
      <dgm:spPr/>
      <dgm:t>
        <a:bodyPr/>
        <a:lstStyle/>
        <a:p>
          <a:pPr rtl="0"/>
          <a:r>
            <a:rPr lang="ru-RU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dirty="0"/>
        </a:p>
      </dgm:t>
    </dgm:pt>
    <dgm:pt modelId="{00BD1B18-F6F8-4740-9BA6-E461B189367F}" type="parTrans" cxnId="{9F82C87E-F31C-4A47-AB6E-4EC8A5808CD6}">
      <dgm:prSet/>
      <dgm:spPr/>
      <dgm:t>
        <a:bodyPr/>
        <a:lstStyle/>
        <a:p>
          <a:endParaRPr lang="ru-RU"/>
        </a:p>
      </dgm:t>
    </dgm:pt>
    <dgm:pt modelId="{B2FA4EFE-560F-460C-87ED-B80A8962D22C}" type="sibTrans" cxnId="{9F82C87E-F31C-4A47-AB6E-4EC8A5808CD6}">
      <dgm:prSet/>
      <dgm:spPr/>
      <dgm:t>
        <a:bodyPr/>
        <a:lstStyle/>
        <a:p>
          <a:endParaRPr lang="ru-RU"/>
        </a:p>
      </dgm:t>
    </dgm:pt>
    <dgm:pt modelId="{065A5EBA-FBA7-45E8-BBDC-68461A8AA4D9}" type="pres">
      <dgm:prSet presAssocID="{93D596CC-F2F9-4EB3-8661-3B104A773DC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6EBCC-7F3A-416E-9E3D-2BA2F1D17F71}" type="pres">
      <dgm:prSet presAssocID="{D18895D6-87BF-4756-BA7A-9441A8176CFB}" presName="horFlow" presStyleCnt="0"/>
      <dgm:spPr/>
    </dgm:pt>
    <dgm:pt modelId="{A21BA0F5-232B-4EDA-AD69-C3CDAA78C200}" type="pres">
      <dgm:prSet presAssocID="{D18895D6-87BF-4756-BA7A-9441A8176CFB}" presName="bigChev" presStyleLbl="node1" presStyleIdx="0" presStyleCnt="4" custScaleX="320699"/>
      <dgm:spPr/>
      <dgm:t>
        <a:bodyPr/>
        <a:lstStyle/>
        <a:p>
          <a:endParaRPr lang="ru-RU"/>
        </a:p>
      </dgm:t>
    </dgm:pt>
    <dgm:pt modelId="{A94C77AC-32E2-4084-8E2E-3355B98BCD72}" type="pres">
      <dgm:prSet presAssocID="{D18895D6-87BF-4756-BA7A-9441A8176CFB}" presName="vSp" presStyleCnt="0"/>
      <dgm:spPr/>
    </dgm:pt>
    <dgm:pt modelId="{F99CC4AB-6A89-4623-BACA-9831E761FACC}" type="pres">
      <dgm:prSet presAssocID="{C09D9C8A-8461-44B8-9287-DB9707124976}" presName="horFlow" presStyleCnt="0"/>
      <dgm:spPr/>
    </dgm:pt>
    <dgm:pt modelId="{6897D77A-A499-4A6C-AE98-5A0040F24721}" type="pres">
      <dgm:prSet presAssocID="{C09D9C8A-8461-44B8-9287-DB9707124976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509CBC57-D43E-4698-8449-8E7DB7E3BF40}" type="pres">
      <dgm:prSet presAssocID="{C09D9C8A-8461-44B8-9287-DB9707124976}" presName="vSp" presStyleCnt="0"/>
      <dgm:spPr/>
    </dgm:pt>
    <dgm:pt modelId="{5A9AACAE-A8AA-4F3D-997A-D543283975DC}" type="pres">
      <dgm:prSet presAssocID="{3476F643-363A-49C3-BFD6-E5F8E1D497AE}" presName="horFlow" presStyleCnt="0"/>
      <dgm:spPr/>
    </dgm:pt>
    <dgm:pt modelId="{471107AA-537F-4CAE-8F73-2336EDEA28B6}" type="pres">
      <dgm:prSet presAssocID="{3476F643-363A-49C3-BFD6-E5F8E1D497AE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CA5A516E-90B1-4954-A462-E04E1AC60627}" type="pres">
      <dgm:prSet presAssocID="{3476F643-363A-49C3-BFD6-E5F8E1D497AE}" presName="vSp" presStyleCnt="0"/>
      <dgm:spPr/>
    </dgm:pt>
    <dgm:pt modelId="{6716C825-213D-4EA5-9ABB-67444E07BC0B}" type="pres">
      <dgm:prSet presAssocID="{0A38024A-9749-4176-ADD4-7B9A2EC65365}" presName="horFlow" presStyleCnt="0"/>
      <dgm:spPr/>
    </dgm:pt>
    <dgm:pt modelId="{74422B5A-E136-45CD-BD8F-5EC861D96482}" type="pres">
      <dgm:prSet presAssocID="{0A38024A-9749-4176-ADD4-7B9A2EC65365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92D0129F-9205-4B7F-B822-1774A8137474}" type="presOf" srcId="{0A38024A-9749-4176-ADD4-7B9A2EC65365}" destId="{74422B5A-E136-45CD-BD8F-5EC861D96482}" srcOrd="0" destOrd="0" presId="urn:microsoft.com/office/officeart/2005/8/layout/lProcess3"/>
    <dgm:cxn modelId="{569BB65D-ECE7-4D13-9BEC-3A201C530B83}" srcId="{93D596CC-F2F9-4EB3-8661-3B104A773DCA}" destId="{C09D9C8A-8461-44B8-9287-DB9707124976}" srcOrd="1" destOrd="0" parTransId="{F44AF9F0-1E17-4098-AC7A-71DCCEAAA68B}" sibTransId="{8E8EFCB3-B18A-433D-BFCE-36303713B14B}"/>
    <dgm:cxn modelId="{9F82C87E-F31C-4A47-AB6E-4EC8A5808CD6}" srcId="{93D596CC-F2F9-4EB3-8661-3B104A773DCA}" destId="{0A38024A-9749-4176-ADD4-7B9A2EC65365}" srcOrd="3" destOrd="0" parTransId="{00BD1B18-F6F8-4740-9BA6-E461B189367F}" sibTransId="{B2FA4EFE-560F-460C-87ED-B80A8962D22C}"/>
    <dgm:cxn modelId="{0CD40BB5-71E4-4EA3-8B76-AF41A12FE8D7}" type="presOf" srcId="{3476F643-363A-49C3-BFD6-E5F8E1D497AE}" destId="{471107AA-537F-4CAE-8F73-2336EDEA28B6}" srcOrd="0" destOrd="0" presId="urn:microsoft.com/office/officeart/2005/8/layout/lProcess3"/>
    <dgm:cxn modelId="{D98B906F-70B8-412A-AFC5-49AC3F6B15DC}" type="presOf" srcId="{C09D9C8A-8461-44B8-9287-DB9707124976}" destId="{6897D77A-A499-4A6C-AE98-5A0040F24721}" srcOrd="0" destOrd="0" presId="urn:microsoft.com/office/officeart/2005/8/layout/lProcess3"/>
    <dgm:cxn modelId="{1CC4A9E4-61B9-4DE0-82A5-C0DF61C556DF}" type="presOf" srcId="{93D596CC-F2F9-4EB3-8661-3B104A773DCA}" destId="{065A5EBA-FBA7-45E8-BBDC-68461A8AA4D9}" srcOrd="0" destOrd="0" presId="urn:microsoft.com/office/officeart/2005/8/layout/lProcess3"/>
    <dgm:cxn modelId="{348B38DC-AE41-4AB6-9254-01B27AA933F4}" srcId="{93D596CC-F2F9-4EB3-8661-3B104A773DCA}" destId="{3476F643-363A-49C3-BFD6-E5F8E1D497AE}" srcOrd="2" destOrd="0" parTransId="{BCEB3C18-5951-4E20-8445-9B4BEB726148}" sibTransId="{A9DBFFC5-5104-4A53-BCAC-F1759D8CC348}"/>
    <dgm:cxn modelId="{799E7F41-C15D-452F-B479-8721B8F076BE}" type="presOf" srcId="{D18895D6-87BF-4756-BA7A-9441A8176CFB}" destId="{A21BA0F5-232B-4EDA-AD69-C3CDAA78C200}" srcOrd="0" destOrd="0" presId="urn:microsoft.com/office/officeart/2005/8/layout/lProcess3"/>
    <dgm:cxn modelId="{54E5ED61-24EB-4B76-B385-D533924C2816}" srcId="{93D596CC-F2F9-4EB3-8661-3B104A773DCA}" destId="{D18895D6-87BF-4756-BA7A-9441A8176CFB}" srcOrd="0" destOrd="0" parTransId="{C7488A10-942A-440F-BA56-0B60B9A949D7}" sibTransId="{2530A53F-6F88-4F47-8A4A-CE218ACC90E7}"/>
    <dgm:cxn modelId="{109599D1-661A-44B3-BEBB-F96E7EC37996}" type="presParOf" srcId="{065A5EBA-FBA7-45E8-BBDC-68461A8AA4D9}" destId="{BAD6EBCC-7F3A-416E-9E3D-2BA2F1D17F71}" srcOrd="0" destOrd="0" presId="urn:microsoft.com/office/officeart/2005/8/layout/lProcess3"/>
    <dgm:cxn modelId="{D67091BF-B76D-4B39-BEE1-C0E84FAE34B7}" type="presParOf" srcId="{BAD6EBCC-7F3A-416E-9E3D-2BA2F1D17F71}" destId="{A21BA0F5-232B-4EDA-AD69-C3CDAA78C200}" srcOrd="0" destOrd="0" presId="urn:microsoft.com/office/officeart/2005/8/layout/lProcess3"/>
    <dgm:cxn modelId="{37FDD73D-B24A-47F9-AF70-8B01E60A7254}" type="presParOf" srcId="{065A5EBA-FBA7-45E8-BBDC-68461A8AA4D9}" destId="{A94C77AC-32E2-4084-8E2E-3355B98BCD72}" srcOrd="1" destOrd="0" presId="urn:microsoft.com/office/officeart/2005/8/layout/lProcess3"/>
    <dgm:cxn modelId="{5686593E-E608-4932-8214-E30E249ED110}" type="presParOf" srcId="{065A5EBA-FBA7-45E8-BBDC-68461A8AA4D9}" destId="{F99CC4AB-6A89-4623-BACA-9831E761FACC}" srcOrd="2" destOrd="0" presId="urn:microsoft.com/office/officeart/2005/8/layout/lProcess3"/>
    <dgm:cxn modelId="{750F390B-8E31-42BC-BFA5-7D1BB2D1594B}" type="presParOf" srcId="{F99CC4AB-6A89-4623-BACA-9831E761FACC}" destId="{6897D77A-A499-4A6C-AE98-5A0040F24721}" srcOrd="0" destOrd="0" presId="urn:microsoft.com/office/officeart/2005/8/layout/lProcess3"/>
    <dgm:cxn modelId="{83C9F5D7-CC04-4EC9-8FE0-A025CE940DE2}" type="presParOf" srcId="{065A5EBA-FBA7-45E8-BBDC-68461A8AA4D9}" destId="{509CBC57-D43E-4698-8449-8E7DB7E3BF40}" srcOrd="3" destOrd="0" presId="urn:microsoft.com/office/officeart/2005/8/layout/lProcess3"/>
    <dgm:cxn modelId="{DBC175C3-B2F2-414B-8417-A1A61B9A59A5}" type="presParOf" srcId="{065A5EBA-FBA7-45E8-BBDC-68461A8AA4D9}" destId="{5A9AACAE-A8AA-4F3D-997A-D543283975DC}" srcOrd="4" destOrd="0" presId="urn:microsoft.com/office/officeart/2005/8/layout/lProcess3"/>
    <dgm:cxn modelId="{42FFAFFB-7586-4CAD-99DC-2CBFCA4E7621}" type="presParOf" srcId="{5A9AACAE-A8AA-4F3D-997A-D543283975DC}" destId="{471107AA-537F-4CAE-8F73-2336EDEA28B6}" srcOrd="0" destOrd="0" presId="urn:microsoft.com/office/officeart/2005/8/layout/lProcess3"/>
    <dgm:cxn modelId="{1156CAA3-C517-47E9-8445-C57EA1F3880A}" type="presParOf" srcId="{065A5EBA-FBA7-45E8-BBDC-68461A8AA4D9}" destId="{CA5A516E-90B1-4954-A462-E04E1AC60627}" srcOrd="5" destOrd="0" presId="urn:microsoft.com/office/officeart/2005/8/layout/lProcess3"/>
    <dgm:cxn modelId="{5CB19A7F-9F86-4C3E-9E6A-D8C546569C10}" type="presParOf" srcId="{065A5EBA-FBA7-45E8-BBDC-68461A8AA4D9}" destId="{6716C825-213D-4EA5-9ABB-67444E07BC0B}" srcOrd="6" destOrd="0" presId="urn:microsoft.com/office/officeart/2005/8/layout/lProcess3"/>
    <dgm:cxn modelId="{6B8920E3-685F-4631-AEDF-E59A4D431542}" type="presParOf" srcId="{6716C825-213D-4EA5-9ABB-67444E07BC0B}" destId="{74422B5A-E136-45CD-BD8F-5EC861D9648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AF94F-0400-4F79-860E-87AF453661B1}" type="doc">
      <dgm:prSet loTypeId="urn:microsoft.com/office/officeart/2005/8/layout/b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F385C1-1F64-440F-8832-29D76768FB53}">
      <dgm:prSet phldrT="[Текст]" custT="1"/>
      <dgm:spPr/>
      <dgm:t>
        <a:bodyPr/>
        <a:lstStyle/>
        <a:p>
          <a:r>
            <a:rPr lang="ru-RU" sz="1100" baseline="0" dirty="0" smtClean="0"/>
            <a:t>71663,3</a:t>
          </a:r>
          <a:endParaRPr lang="ru-RU" sz="1100" baseline="0" dirty="0"/>
        </a:p>
      </dgm:t>
    </dgm:pt>
    <dgm:pt modelId="{4EE75C3D-BFCB-42EC-8960-F8263149F0FD}" type="parTrans" cxnId="{F82FAB2D-A173-4F56-B2E2-07FD7E526710}">
      <dgm:prSet/>
      <dgm:spPr/>
      <dgm:t>
        <a:bodyPr/>
        <a:lstStyle/>
        <a:p>
          <a:endParaRPr lang="ru-RU"/>
        </a:p>
      </dgm:t>
    </dgm:pt>
    <dgm:pt modelId="{E48FAE6E-DD1E-47E4-B68F-9A73106DF466}" type="sibTrans" cxnId="{F82FAB2D-A173-4F56-B2E2-07FD7E526710}">
      <dgm:prSet/>
      <dgm:spPr/>
      <dgm:t>
        <a:bodyPr/>
        <a:lstStyle/>
        <a:p>
          <a:endParaRPr lang="ru-RU"/>
        </a:p>
      </dgm:t>
    </dgm:pt>
    <dgm:pt modelId="{C877EACD-A9B5-4A9A-A431-588E07FCF271}">
      <dgm:prSet phldrT="[Текст]" custT="1"/>
      <dgm:spPr/>
      <dgm:t>
        <a:bodyPr/>
        <a:lstStyle/>
        <a:p>
          <a:r>
            <a:rPr lang="ru-RU" sz="1100" baseline="0" dirty="0" smtClean="0"/>
            <a:t>9500</a:t>
          </a:r>
          <a:endParaRPr lang="ru-RU" sz="1100" baseline="0" dirty="0"/>
        </a:p>
      </dgm:t>
    </dgm:pt>
    <dgm:pt modelId="{074BC05B-282A-42CE-9BA1-AD613716272F}" type="parTrans" cxnId="{223652A7-7D59-4495-813F-47387B58C428}">
      <dgm:prSet/>
      <dgm:spPr/>
      <dgm:t>
        <a:bodyPr/>
        <a:lstStyle/>
        <a:p>
          <a:endParaRPr lang="ru-RU"/>
        </a:p>
      </dgm:t>
    </dgm:pt>
    <dgm:pt modelId="{0D3AC137-4DC5-4982-81E1-0BAE6E59982C}" type="sibTrans" cxnId="{223652A7-7D59-4495-813F-47387B58C428}">
      <dgm:prSet/>
      <dgm:spPr/>
      <dgm:t>
        <a:bodyPr/>
        <a:lstStyle/>
        <a:p>
          <a:endParaRPr lang="ru-RU"/>
        </a:p>
      </dgm:t>
    </dgm:pt>
    <dgm:pt modelId="{EAD304DF-0E74-4E16-A77F-45A70AB32333}">
      <dgm:prSet phldrT="[Текст]" custT="1"/>
      <dgm:spPr/>
      <dgm:t>
        <a:bodyPr/>
        <a:lstStyle/>
        <a:p>
          <a:r>
            <a:rPr lang="ru-RU" sz="1100" baseline="0" dirty="0" smtClean="0"/>
            <a:t>3152,5</a:t>
          </a:r>
          <a:endParaRPr lang="ru-RU" sz="1100" baseline="0" dirty="0"/>
        </a:p>
      </dgm:t>
    </dgm:pt>
    <dgm:pt modelId="{4F2E68DC-4365-4FED-8B15-827A0C17E92F}" type="parTrans" cxnId="{6015C0BC-2E78-49D9-AE18-1FC8FE69F47C}">
      <dgm:prSet/>
      <dgm:spPr/>
      <dgm:t>
        <a:bodyPr/>
        <a:lstStyle/>
        <a:p>
          <a:endParaRPr lang="ru-RU"/>
        </a:p>
      </dgm:t>
    </dgm:pt>
    <dgm:pt modelId="{5A6F29B3-E157-4BE3-80A9-2443B9937487}" type="sibTrans" cxnId="{6015C0BC-2E78-49D9-AE18-1FC8FE69F47C}">
      <dgm:prSet/>
      <dgm:spPr/>
      <dgm:t>
        <a:bodyPr/>
        <a:lstStyle/>
        <a:p>
          <a:endParaRPr lang="ru-RU"/>
        </a:p>
      </dgm:t>
    </dgm:pt>
    <dgm:pt modelId="{0063E160-7705-4B29-BC0C-6FEB01BFC705}">
      <dgm:prSet phldrT="[Текст]" custT="1"/>
      <dgm:spPr/>
      <dgm:t>
        <a:bodyPr/>
        <a:lstStyle/>
        <a:p>
          <a:r>
            <a:rPr lang="ru-RU" sz="1100" baseline="0" dirty="0" smtClean="0"/>
            <a:t>2458,6</a:t>
          </a:r>
          <a:endParaRPr lang="ru-RU" sz="1100" baseline="0" dirty="0"/>
        </a:p>
      </dgm:t>
    </dgm:pt>
    <dgm:pt modelId="{5AF37BBF-642C-43B0-8577-7949FE2C6ECC}" type="parTrans" cxnId="{DD60C9B9-03CA-46C4-8ED2-09CCA8A89A8B}">
      <dgm:prSet/>
      <dgm:spPr/>
      <dgm:t>
        <a:bodyPr/>
        <a:lstStyle/>
        <a:p>
          <a:endParaRPr lang="ru-RU"/>
        </a:p>
      </dgm:t>
    </dgm:pt>
    <dgm:pt modelId="{B27C2F30-7EA9-4CFF-91DD-E08C028F27D9}" type="sibTrans" cxnId="{DD60C9B9-03CA-46C4-8ED2-09CCA8A89A8B}">
      <dgm:prSet/>
      <dgm:spPr/>
      <dgm:t>
        <a:bodyPr/>
        <a:lstStyle/>
        <a:p>
          <a:endParaRPr lang="ru-RU"/>
        </a:p>
      </dgm:t>
    </dgm:pt>
    <dgm:pt modelId="{DC62DEBE-7058-4D2F-A370-E13844D50F61}">
      <dgm:prSet custT="1"/>
      <dgm:spPr/>
      <dgm:t>
        <a:bodyPr/>
        <a:lstStyle/>
        <a:p>
          <a:r>
            <a:rPr lang="ru-RU" sz="1100" baseline="0" dirty="0" smtClean="0"/>
            <a:t>90598,5</a:t>
          </a:r>
        </a:p>
      </dgm:t>
    </dgm:pt>
    <dgm:pt modelId="{E42D0007-6635-4B5A-8EF8-1578A7E5C7BD}" type="parTrans" cxnId="{3E6E5BD9-3160-4E73-99DE-A9E9C6F02F0B}">
      <dgm:prSet/>
      <dgm:spPr/>
      <dgm:t>
        <a:bodyPr/>
        <a:lstStyle/>
        <a:p>
          <a:endParaRPr lang="ru-RU"/>
        </a:p>
      </dgm:t>
    </dgm:pt>
    <dgm:pt modelId="{8D755BC2-8821-4409-83FF-1A7484429364}" type="sibTrans" cxnId="{3E6E5BD9-3160-4E73-99DE-A9E9C6F02F0B}">
      <dgm:prSet/>
      <dgm:spPr/>
      <dgm:t>
        <a:bodyPr/>
        <a:lstStyle/>
        <a:p>
          <a:endParaRPr lang="ru-RU"/>
        </a:p>
      </dgm:t>
    </dgm:pt>
    <dgm:pt modelId="{8CA5C895-AD59-4829-AD79-50F7995067C7}">
      <dgm:prSet custT="1"/>
      <dgm:spPr/>
      <dgm:t>
        <a:bodyPr/>
        <a:lstStyle/>
        <a:p>
          <a:r>
            <a:rPr lang="ru-RU" sz="1100" baseline="0" dirty="0" smtClean="0"/>
            <a:t>411509,1</a:t>
          </a:r>
        </a:p>
      </dgm:t>
    </dgm:pt>
    <dgm:pt modelId="{65356906-D511-4007-B67D-F5A969E7571C}" type="parTrans" cxnId="{58B70C58-6B0C-478C-BDF9-8BEEBEAA75BE}">
      <dgm:prSet/>
      <dgm:spPr/>
      <dgm:t>
        <a:bodyPr/>
        <a:lstStyle/>
        <a:p>
          <a:endParaRPr lang="ru-RU"/>
        </a:p>
      </dgm:t>
    </dgm:pt>
    <dgm:pt modelId="{394659A1-3373-4E5E-B3FC-5E0941D21252}" type="sibTrans" cxnId="{58B70C58-6B0C-478C-BDF9-8BEEBEAA75BE}">
      <dgm:prSet/>
      <dgm:spPr/>
      <dgm:t>
        <a:bodyPr/>
        <a:lstStyle/>
        <a:p>
          <a:endParaRPr lang="ru-RU"/>
        </a:p>
      </dgm:t>
    </dgm:pt>
    <dgm:pt modelId="{2AF645A6-CDC9-4CE0-AB82-9541C5EBD03B}">
      <dgm:prSet custT="1"/>
      <dgm:spPr/>
      <dgm:t>
        <a:bodyPr/>
        <a:lstStyle/>
        <a:p>
          <a:r>
            <a:rPr lang="ru-RU" sz="1100" baseline="0" dirty="0" smtClean="0"/>
            <a:t>2090,4</a:t>
          </a:r>
        </a:p>
      </dgm:t>
    </dgm:pt>
    <dgm:pt modelId="{27A21D70-E9F4-4D27-816E-04C8DB506571}" type="parTrans" cxnId="{4DEDBC6C-9063-4724-95FD-0C1420136639}">
      <dgm:prSet/>
      <dgm:spPr/>
      <dgm:t>
        <a:bodyPr/>
        <a:lstStyle/>
        <a:p>
          <a:endParaRPr lang="ru-RU"/>
        </a:p>
      </dgm:t>
    </dgm:pt>
    <dgm:pt modelId="{728AF457-5B6F-449B-96E6-71FE117DA412}" type="sibTrans" cxnId="{4DEDBC6C-9063-4724-95FD-0C1420136639}">
      <dgm:prSet/>
      <dgm:spPr/>
      <dgm:t>
        <a:bodyPr/>
        <a:lstStyle/>
        <a:p>
          <a:endParaRPr lang="ru-RU"/>
        </a:p>
      </dgm:t>
    </dgm:pt>
    <dgm:pt modelId="{5883D412-4812-4352-B4AA-B07B1A144E56}">
      <dgm:prSet custT="1"/>
      <dgm:spPr/>
      <dgm:t>
        <a:bodyPr/>
        <a:lstStyle/>
        <a:p>
          <a:r>
            <a:rPr lang="ru-RU" sz="1100" baseline="0" dirty="0" smtClean="0"/>
            <a:t>12578,3</a:t>
          </a:r>
        </a:p>
      </dgm:t>
    </dgm:pt>
    <dgm:pt modelId="{0890EEC0-0D37-4481-9A15-04F34E184A82}" type="parTrans" cxnId="{7B16EEB1-E748-4A72-99AC-8F00ED141390}">
      <dgm:prSet/>
      <dgm:spPr/>
      <dgm:t>
        <a:bodyPr/>
        <a:lstStyle/>
        <a:p>
          <a:endParaRPr lang="ru-RU"/>
        </a:p>
      </dgm:t>
    </dgm:pt>
    <dgm:pt modelId="{BE6F2ABC-4F42-4E26-9692-3647084FE741}" type="sibTrans" cxnId="{7B16EEB1-E748-4A72-99AC-8F00ED141390}">
      <dgm:prSet/>
      <dgm:spPr/>
      <dgm:t>
        <a:bodyPr/>
        <a:lstStyle/>
        <a:p>
          <a:endParaRPr lang="ru-RU"/>
        </a:p>
      </dgm:t>
    </dgm:pt>
    <dgm:pt modelId="{E84C71EE-3002-48D6-806D-43287C9B89AE}">
      <dgm:prSet custT="1"/>
      <dgm:spPr/>
      <dgm:t>
        <a:bodyPr/>
        <a:lstStyle/>
        <a:p>
          <a:r>
            <a:rPr lang="ru-RU" sz="1100" dirty="0" smtClean="0"/>
            <a:t>32174,3</a:t>
          </a:r>
          <a:endParaRPr lang="ru-RU" sz="1100" dirty="0"/>
        </a:p>
      </dgm:t>
    </dgm:pt>
    <dgm:pt modelId="{AFAC3B76-1F8D-49EF-A505-7562CFF82FC7}" type="parTrans" cxnId="{C1DBA85E-2B3A-468F-B722-F3B167721B3D}">
      <dgm:prSet/>
      <dgm:spPr/>
      <dgm:t>
        <a:bodyPr/>
        <a:lstStyle/>
        <a:p>
          <a:endParaRPr lang="ru-RU"/>
        </a:p>
      </dgm:t>
    </dgm:pt>
    <dgm:pt modelId="{51FC7308-A40D-46CE-B899-239B19C2C1B2}" type="sibTrans" cxnId="{C1DBA85E-2B3A-468F-B722-F3B167721B3D}">
      <dgm:prSet/>
      <dgm:spPr/>
      <dgm:t>
        <a:bodyPr/>
        <a:lstStyle/>
        <a:p>
          <a:endParaRPr lang="ru-RU"/>
        </a:p>
      </dgm:t>
    </dgm:pt>
    <dgm:pt modelId="{17621CE0-1A76-438A-8577-92DBC7EB05C7}">
      <dgm:prSet custT="1"/>
      <dgm:spPr/>
      <dgm:t>
        <a:bodyPr/>
        <a:lstStyle/>
        <a:p>
          <a:r>
            <a:rPr lang="ru-RU" sz="800" dirty="0" smtClean="0"/>
            <a:t>МП "Муниципальное управление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D839108B-131A-4902-A34A-AD57823EA608}" type="parTrans" cxnId="{FA8D10B8-E15D-4611-9DDB-F65A6F75D8BA}">
      <dgm:prSet/>
      <dgm:spPr/>
      <dgm:t>
        <a:bodyPr/>
        <a:lstStyle/>
        <a:p>
          <a:endParaRPr lang="ru-RU"/>
        </a:p>
      </dgm:t>
    </dgm:pt>
    <dgm:pt modelId="{9D6FFB1B-9291-4D53-9A0C-FBB06713144D}" type="sibTrans" cxnId="{FA8D10B8-E15D-4611-9DDB-F65A6F75D8BA}">
      <dgm:prSet/>
      <dgm:spPr/>
      <dgm:t>
        <a:bodyPr/>
        <a:lstStyle/>
        <a:p>
          <a:endParaRPr lang="ru-RU"/>
        </a:p>
      </dgm:t>
    </dgm:pt>
    <dgm:pt modelId="{3E770776-EEE2-47ED-9F07-FA2D4F1E6D66}">
      <dgm:prSet custT="1"/>
      <dgm:spPr/>
      <dgm:t>
        <a:bodyPr/>
        <a:lstStyle/>
        <a:p>
          <a:r>
            <a:rPr lang="ru-RU" sz="800" dirty="0" smtClean="0"/>
            <a:t>   МП "Обеспечение безопасности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07B6101A-49A9-4BA7-A33F-F4CC755E3657}" type="parTrans" cxnId="{3C85211F-BECB-4F20-A5FC-BFC767C18DE1}">
      <dgm:prSet/>
      <dgm:spPr/>
      <dgm:t>
        <a:bodyPr/>
        <a:lstStyle/>
        <a:p>
          <a:endParaRPr lang="ru-RU"/>
        </a:p>
      </dgm:t>
    </dgm:pt>
    <dgm:pt modelId="{8496BBFD-DB44-443F-8B2F-7AA29FE098FA}" type="sibTrans" cxnId="{3C85211F-BECB-4F20-A5FC-BFC767C18DE1}">
      <dgm:prSet/>
      <dgm:spPr/>
      <dgm:t>
        <a:bodyPr/>
        <a:lstStyle/>
        <a:p>
          <a:endParaRPr lang="ru-RU"/>
        </a:p>
      </dgm:t>
    </dgm:pt>
    <dgm:pt modelId="{47CD436E-1122-446F-AA0E-ACED2BC7A6E5}">
      <dgm:prSet custT="1"/>
      <dgm:spPr/>
      <dgm:t>
        <a:bodyPr/>
        <a:lstStyle/>
        <a:p>
          <a:r>
            <a:rPr lang="ru-RU" sz="800" dirty="0" smtClean="0"/>
            <a:t>  МП «Жилищно-коммунальное хозяйство и энергетика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 округа Тверской области на 2023-2028 годы"</a:t>
          </a:r>
          <a:endParaRPr lang="ru-RU" sz="800" dirty="0"/>
        </a:p>
      </dgm:t>
    </dgm:pt>
    <dgm:pt modelId="{03E7D2D3-9A4B-4339-835F-E8023B1D1DA3}" type="parTrans" cxnId="{24CDB338-1F35-458E-B29A-56C9CF75D5B7}">
      <dgm:prSet/>
      <dgm:spPr/>
      <dgm:t>
        <a:bodyPr/>
        <a:lstStyle/>
        <a:p>
          <a:endParaRPr lang="ru-RU"/>
        </a:p>
      </dgm:t>
    </dgm:pt>
    <dgm:pt modelId="{E0E7ADD9-819D-49F1-814D-163EBBCB3A5A}" type="sibTrans" cxnId="{24CDB338-1F35-458E-B29A-56C9CF75D5B7}">
      <dgm:prSet/>
      <dgm:spPr/>
      <dgm:t>
        <a:bodyPr/>
        <a:lstStyle/>
        <a:p>
          <a:endParaRPr lang="ru-RU"/>
        </a:p>
      </dgm:t>
    </dgm:pt>
    <dgm:pt modelId="{79E6D769-F6BC-4CA4-8A64-2FECFE1486DA}">
      <dgm:prSet custT="1"/>
      <dgm:spPr/>
      <dgm:t>
        <a:bodyPr/>
        <a:lstStyle/>
        <a:p>
          <a:r>
            <a:rPr lang="ru-RU" sz="1100" baseline="0" dirty="0" smtClean="0"/>
            <a:t>114153,1</a:t>
          </a:r>
          <a:endParaRPr lang="ru-RU" sz="1100" baseline="0" dirty="0"/>
        </a:p>
      </dgm:t>
    </dgm:pt>
    <dgm:pt modelId="{5A4E54BD-E314-4A92-9DE7-7A8F2A32BC04}" type="parTrans" cxnId="{B784EE48-ABF9-4A49-82C4-69CA341C7BED}">
      <dgm:prSet/>
      <dgm:spPr/>
      <dgm:t>
        <a:bodyPr/>
        <a:lstStyle/>
        <a:p>
          <a:endParaRPr lang="ru-RU"/>
        </a:p>
      </dgm:t>
    </dgm:pt>
    <dgm:pt modelId="{1FB7CBA7-778F-4BCD-92E4-BCA8D44C21DE}" type="sibTrans" cxnId="{B784EE48-ABF9-4A49-82C4-69CA341C7BED}">
      <dgm:prSet/>
      <dgm:spPr/>
      <dgm:t>
        <a:bodyPr/>
        <a:lstStyle/>
        <a:p>
          <a:endParaRPr lang="ru-RU"/>
        </a:p>
      </dgm:t>
    </dgm:pt>
    <dgm:pt modelId="{2F9D28D0-170E-4495-90CA-896AD89DBC7A}">
      <dgm:prSet custT="1"/>
      <dgm:spPr/>
      <dgm:t>
        <a:bodyPr/>
        <a:lstStyle/>
        <a:p>
          <a:r>
            <a:rPr lang="ru-RU" sz="800" dirty="0" smtClean="0"/>
            <a:t>   МП "Развитие сферы транспорта и дорожного хозяйства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840A48A7-3C14-4384-8755-6015F9F264C4}" type="parTrans" cxnId="{3F41BF20-6C1C-429D-AAC4-AE35AACC1A1C}">
      <dgm:prSet/>
      <dgm:spPr/>
      <dgm:t>
        <a:bodyPr/>
        <a:lstStyle/>
        <a:p>
          <a:endParaRPr lang="ru-RU"/>
        </a:p>
      </dgm:t>
    </dgm:pt>
    <dgm:pt modelId="{B90EF684-EAB5-4A0C-B091-C021C01D1F39}" type="sibTrans" cxnId="{3F41BF20-6C1C-429D-AAC4-AE35AACC1A1C}">
      <dgm:prSet/>
      <dgm:spPr/>
      <dgm:t>
        <a:bodyPr/>
        <a:lstStyle/>
        <a:p>
          <a:endParaRPr lang="ru-RU"/>
        </a:p>
      </dgm:t>
    </dgm:pt>
    <dgm:pt modelId="{5E53D115-A28F-4F18-BC1C-392359CBF4C0}">
      <dgm:prSet custT="1"/>
      <dgm:spPr/>
      <dgm:t>
        <a:bodyPr/>
        <a:lstStyle/>
        <a:p>
          <a:r>
            <a:rPr lang="ru-RU" sz="800" dirty="0" smtClean="0"/>
            <a:t>МП "Молодежная политика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годы"</a:t>
          </a:r>
          <a:endParaRPr lang="ru-RU" sz="800" dirty="0"/>
        </a:p>
      </dgm:t>
    </dgm:pt>
    <dgm:pt modelId="{8BD1B5C5-9A45-479D-9F86-99889D48E508}" type="parTrans" cxnId="{12880248-0A4A-4970-A836-DD0D72AECA0A}">
      <dgm:prSet/>
      <dgm:spPr/>
      <dgm:t>
        <a:bodyPr/>
        <a:lstStyle/>
        <a:p>
          <a:endParaRPr lang="ru-RU"/>
        </a:p>
      </dgm:t>
    </dgm:pt>
    <dgm:pt modelId="{DB170C38-C83C-4EB1-8725-3E58F40E503C}" type="sibTrans" cxnId="{12880248-0A4A-4970-A836-DD0D72AECA0A}">
      <dgm:prSet/>
      <dgm:spPr/>
      <dgm:t>
        <a:bodyPr/>
        <a:lstStyle/>
        <a:p>
          <a:endParaRPr lang="ru-RU"/>
        </a:p>
      </dgm:t>
    </dgm:pt>
    <dgm:pt modelId="{0CFE1356-F946-4B57-B5EE-ACE286F042DF}">
      <dgm:prSet custT="1"/>
      <dgm:spPr/>
      <dgm:t>
        <a:bodyPr/>
        <a:lstStyle/>
        <a:p>
          <a:r>
            <a:rPr lang="ru-RU" sz="800" dirty="0" smtClean="0"/>
            <a:t>   МП "Социальная поддержка и защита населения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1ACB272A-5B7C-4214-B930-2F27758EDEAD}" type="parTrans" cxnId="{4A72AF0E-C5A3-45C4-B65D-A5C37ABB1179}">
      <dgm:prSet/>
      <dgm:spPr/>
      <dgm:t>
        <a:bodyPr/>
        <a:lstStyle/>
        <a:p>
          <a:endParaRPr lang="ru-RU"/>
        </a:p>
      </dgm:t>
    </dgm:pt>
    <dgm:pt modelId="{3B46A0A7-62DB-4539-AF77-1C45EC61287A}" type="sibTrans" cxnId="{4A72AF0E-C5A3-45C4-B65D-A5C37ABB1179}">
      <dgm:prSet/>
      <dgm:spPr/>
      <dgm:t>
        <a:bodyPr/>
        <a:lstStyle/>
        <a:p>
          <a:endParaRPr lang="ru-RU"/>
        </a:p>
      </dgm:t>
    </dgm:pt>
    <dgm:pt modelId="{307DB666-9F90-4345-84FF-B30CD5CF586B}">
      <dgm:prSet custT="1"/>
      <dgm:spPr/>
      <dgm:t>
        <a:bodyPr/>
        <a:lstStyle/>
        <a:p>
          <a:r>
            <a:rPr lang="ru-RU" sz="800" dirty="0" smtClean="0"/>
            <a:t> МП "Развитие физической культуры и спорта на территории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на 2023-2028 годы"</a:t>
          </a:r>
          <a:endParaRPr lang="ru-RU" sz="800" dirty="0"/>
        </a:p>
      </dgm:t>
    </dgm:pt>
    <dgm:pt modelId="{B22C0D97-EA73-42AC-AF45-5665BBA47324}" type="parTrans" cxnId="{2FE0D4CD-C172-450A-B3C8-CC0B27827C25}">
      <dgm:prSet/>
      <dgm:spPr/>
      <dgm:t>
        <a:bodyPr/>
        <a:lstStyle/>
        <a:p>
          <a:endParaRPr lang="ru-RU"/>
        </a:p>
      </dgm:t>
    </dgm:pt>
    <dgm:pt modelId="{2154C619-52A5-474C-8A17-C40A7E353558}" type="sibTrans" cxnId="{2FE0D4CD-C172-450A-B3C8-CC0B27827C25}">
      <dgm:prSet/>
      <dgm:spPr/>
      <dgm:t>
        <a:bodyPr/>
        <a:lstStyle/>
        <a:p>
          <a:endParaRPr lang="ru-RU"/>
        </a:p>
      </dgm:t>
    </dgm:pt>
    <dgm:pt modelId="{73489BFC-870C-4C50-A44D-0C46F022C3AC}">
      <dgm:prSet custT="1"/>
      <dgm:spPr/>
      <dgm:t>
        <a:bodyPr/>
        <a:lstStyle/>
        <a:p>
          <a:r>
            <a:rPr lang="ru-RU" sz="800" dirty="0" smtClean="0"/>
            <a:t>    МП "Управление муниципальным имуществом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 муниципального округа Тверской области на 2023-2028 годы"</a:t>
          </a:r>
          <a:endParaRPr lang="ru-RU" sz="800" dirty="0"/>
        </a:p>
      </dgm:t>
    </dgm:pt>
    <dgm:pt modelId="{6B2C664E-9655-466D-BB8E-36730727D2A9}" type="parTrans" cxnId="{9768F9C7-6442-4061-A2F6-64C2A2949EBF}">
      <dgm:prSet/>
      <dgm:spPr/>
      <dgm:t>
        <a:bodyPr/>
        <a:lstStyle/>
        <a:p>
          <a:endParaRPr lang="ru-RU"/>
        </a:p>
      </dgm:t>
    </dgm:pt>
    <dgm:pt modelId="{0A43EAD6-C2D9-4293-8880-17F4A99A95D8}" type="sibTrans" cxnId="{9768F9C7-6442-4061-A2F6-64C2A2949EBF}">
      <dgm:prSet/>
      <dgm:spPr/>
      <dgm:t>
        <a:bodyPr/>
        <a:lstStyle/>
        <a:p>
          <a:endParaRPr lang="ru-RU"/>
        </a:p>
      </dgm:t>
    </dgm:pt>
    <dgm:pt modelId="{E1070B86-B29C-43C4-9A2B-9435AB2B87D5}">
      <dgm:prSet custT="1"/>
      <dgm:spPr/>
      <dgm:t>
        <a:bodyPr/>
        <a:lstStyle/>
        <a:p>
          <a:r>
            <a:rPr lang="ru-RU" sz="800" dirty="0" smtClean="0"/>
            <a:t>  МП "Развитие отрасли культура </a:t>
          </a:r>
          <a:r>
            <a:rPr lang="ru-RU" sz="800" dirty="0" err="1" smtClean="0"/>
            <a:t>Максатихинского</a:t>
          </a:r>
          <a:r>
            <a:rPr lang="ru-RU" sz="800" dirty="0" smtClean="0"/>
            <a:t> муниципального округа Тверской области на 2023-2028 годы"</a:t>
          </a:r>
          <a:endParaRPr lang="ru-RU" sz="800" dirty="0"/>
        </a:p>
      </dgm:t>
    </dgm:pt>
    <dgm:pt modelId="{A06412AB-33C0-4CBD-A1FA-07E7F1C1A296}" type="parTrans" cxnId="{E75651C0-C69E-4292-96FF-1FD552431E38}">
      <dgm:prSet/>
      <dgm:spPr/>
      <dgm:t>
        <a:bodyPr/>
        <a:lstStyle/>
        <a:p>
          <a:endParaRPr lang="ru-RU"/>
        </a:p>
      </dgm:t>
    </dgm:pt>
    <dgm:pt modelId="{B13FEBB5-8E07-481C-A427-D6CD73A4B033}" type="sibTrans" cxnId="{E75651C0-C69E-4292-96FF-1FD552431E38}">
      <dgm:prSet/>
      <dgm:spPr/>
      <dgm:t>
        <a:bodyPr/>
        <a:lstStyle/>
        <a:p>
          <a:endParaRPr lang="ru-RU"/>
        </a:p>
      </dgm:t>
    </dgm:pt>
    <dgm:pt modelId="{0B7EBE67-6142-44EB-98E2-F3BBB757074E}">
      <dgm:prSet custT="1"/>
      <dgm:spPr/>
      <dgm:t>
        <a:bodyPr/>
        <a:lstStyle/>
        <a:p>
          <a:r>
            <a:rPr lang="ru-RU" sz="1100" baseline="0" dirty="0" smtClean="0"/>
            <a:t>15038,0</a:t>
          </a:r>
        </a:p>
      </dgm:t>
    </dgm:pt>
    <dgm:pt modelId="{283A05A7-6968-4AA0-9882-7DE0367CE6FF}" type="parTrans" cxnId="{4797E5DD-A6EB-497B-A10C-B75FEF71A427}">
      <dgm:prSet/>
      <dgm:spPr/>
      <dgm:t>
        <a:bodyPr/>
        <a:lstStyle/>
        <a:p>
          <a:endParaRPr lang="ru-RU"/>
        </a:p>
      </dgm:t>
    </dgm:pt>
    <dgm:pt modelId="{52FBE117-7D9C-462C-B7F3-2D654E871207}" type="sibTrans" cxnId="{4797E5DD-A6EB-497B-A10C-B75FEF71A427}">
      <dgm:prSet/>
      <dgm:spPr/>
      <dgm:t>
        <a:bodyPr/>
        <a:lstStyle/>
        <a:p>
          <a:endParaRPr lang="ru-RU"/>
        </a:p>
      </dgm:t>
    </dgm:pt>
    <dgm:pt modelId="{F5B5ED56-674E-4891-B152-3F738FDA6B4E}">
      <dgm:prSet custT="1"/>
      <dgm:spPr/>
      <dgm:t>
        <a:bodyPr/>
        <a:lstStyle/>
        <a:p>
          <a:r>
            <a:rPr lang="ru-RU" sz="8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dirty="0" err="1" smtClean="0"/>
            <a:t>Максатихинском</a:t>
          </a:r>
          <a:r>
            <a:rPr lang="ru-RU" sz="800" dirty="0" smtClean="0"/>
            <a:t> муниципальном округе на 2023-2028 годы»</a:t>
          </a:r>
          <a:endParaRPr lang="ru-RU" sz="800" dirty="0"/>
        </a:p>
      </dgm:t>
    </dgm:pt>
    <dgm:pt modelId="{A298A9BB-6195-4998-8781-FDADC7951758}" type="parTrans" cxnId="{982727CC-5122-4D72-A5DC-9309BD03E2F7}">
      <dgm:prSet/>
      <dgm:spPr/>
      <dgm:t>
        <a:bodyPr/>
        <a:lstStyle/>
        <a:p>
          <a:endParaRPr lang="ru-RU"/>
        </a:p>
      </dgm:t>
    </dgm:pt>
    <dgm:pt modelId="{2B4528CC-EF01-4F75-9280-0497D7EC4A67}" type="sibTrans" cxnId="{982727CC-5122-4D72-A5DC-9309BD03E2F7}">
      <dgm:prSet/>
      <dgm:spPr/>
      <dgm:t>
        <a:bodyPr/>
        <a:lstStyle/>
        <a:p>
          <a:endParaRPr lang="ru-RU"/>
        </a:p>
      </dgm:t>
    </dgm:pt>
    <dgm:pt modelId="{81BF3C9E-332B-4595-A01E-5C09F11270AA}">
      <dgm:prSet custT="1"/>
      <dgm:spPr/>
      <dgm:t>
        <a:bodyPr/>
        <a:lstStyle/>
        <a:p>
          <a:r>
            <a:rPr lang="ru-RU" sz="8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dirty="0" err="1" smtClean="0"/>
            <a:t>Максатихинский</a:t>
          </a:r>
          <a:r>
            <a:rPr lang="ru-RU" sz="800" dirty="0" smtClean="0"/>
            <a:t> муниципальный округ" на 2023-2028 годы"</a:t>
          </a:r>
          <a:endParaRPr lang="ru-RU" sz="800" dirty="0"/>
        </a:p>
      </dgm:t>
    </dgm:pt>
    <dgm:pt modelId="{A6F01E91-3223-4A9A-B124-4E2887E9E950}" type="parTrans" cxnId="{08DDA69A-33F9-480F-8049-3DF8828F58E9}">
      <dgm:prSet/>
      <dgm:spPr/>
      <dgm:t>
        <a:bodyPr/>
        <a:lstStyle/>
        <a:p>
          <a:endParaRPr lang="ru-RU"/>
        </a:p>
      </dgm:t>
    </dgm:pt>
    <dgm:pt modelId="{B44EFB6D-33AB-4689-B49F-4AFE8C933373}" type="sibTrans" cxnId="{08DDA69A-33F9-480F-8049-3DF8828F58E9}">
      <dgm:prSet/>
      <dgm:spPr/>
      <dgm:t>
        <a:bodyPr/>
        <a:lstStyle/>
        <a:p>
          <a:endParaRPr lang="ru-RU"/>
        </a:p>
      </dgm:t>
    </dgm:pt>
    <dgm:pt modelId="{AA1508F6-4710-4C76-97E8-694D173C39EB}" type="pres">
      <dgm:prSet presAssocID="{C24AF94F-0400-4F79-860E-87AF453661B1}" presName="diagram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9F240-4B91-4A39-9871-3C893562F47C}" type="pres">
      <dgm:prSet presAssocID="{D5F385C1-1F64-440F-8832-29D76768FB53}" presName="compNode" presStyleCnt="0"/>
      <dgm:spPr/>
    </dgm:pt>
    <dgm:pt modelId="{6CB42155-8E90-4BB7-BFB1-680927281978}" type="pres">
      <dgm:prSet presAssocID="{D5F385C1-1F64-440F-8832-29D76768FB53}" presName="childRect" presStyleLbl="bgAcc1" presStyleIdx="0" presStyleCnt="11" custScaleX="102934" custScaleY="122115" custLinFactNeighborX="-1626" custLinFactNeighborY="-3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84892-0E10-42EB-AC1F-4BD260FC8F35}" type="pres">
      <dgm:prSet presAssocID="{D5F385C1-1F64-440F-8832-29D76768F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526A8-4684-4D30-9ABF-16236B9706A5}" type="pres">
      <dgm:prSet presAssocID="{D5F385C1-1F64-440F-8832-29D76768FB53}" presName="parentRect" presStyleLbl="alignNode1" presStyleIdx="0" presStyleCnt="11" custLinFactNeighborX="-3093" custLinFactNeighborY="-64764"/>
      <dgm:spPr/>
      <dgm:t>
        <a:bodyPr/>
        <a:lstStyle/>
        <a:p>
          <a:endParaRPr lang="ru-RU"/>
        </a:p>
      </dgm:t>
    </dgm:pt>
    <dgm:pt modelId="{A394EA4C-1C08-49AF-80B7-F3E6145A9BB6}" type="pres">
      <dgm:prSet presAssocID="{D5F385C1-1F64-440F-8832-29D76768FB53}" presName="adorn" presStyleLbl="fgAccFollowNode1" presStyleIdx="0" presStyleCnt="11" custScaleX="273608" custScaleY="273608" custLinFactNeighborX="-18662" custLinFactNeighborY="-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0F77085-06B2-4CF9-B545-6AB8B4A24B2A}" type="pres">
      <dgm:prSet presAssocID="{E48FAE6E-DD1E-47E4-B68F-9A73106DF4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48C977-D1CD-45AB-AEE6-4CA07A59E877}" type="pres">
      <dgm:prSet presAssocID="{5883D412-4812-4352-B4AA-B07B1A144E56}" presName="compNode" presStyleCnt="0"/>
      <dgm:spPr/>
    </dgm:pt>
    <dgm:pt modelId="{417F1B79-9FD8-4F7E-B5FD-A16D8CC55C23}" type="pres">
      <dgm:prSet presAssocID="{5883D412-4812-4352-B4AA-B07B1A144E56}" presName="childRect" presStyleLbl="bgAcc1" presStyleIdx="1" presStyleCnt="11" custScaleY="125681" custLinFactNeighborX="4114" custLinFactNeighborY="-3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D3B64-0322-4FAE-826C-C19C961BE1D9}" type="pres">
      <dgm:prSet presAssocID="{5883D412-4812-4352-B4AA-B07B1A144E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B8EE-286A-414D-A499-690C32BB4770}" type="pres">
      <dgm:prSet presAssocID="{5883D412-4812-4352-B4AA-B07B1A144E56}" presName="parentRect" presStyleLbl="alignNode1" presStyleIdx="1" presStyleCnt="11" custLinFactNeighborX="4114" custLinFactNeighborY="-72213"/>
      <dgm:spPr/>
      <dgm:t>
        <a:bodyPr/>
        <a:lstStyle/>
        <a:p>
          <a:endParaRPr lang="ru-RU"/>
        </a:p>
      </dgm:t>
    </dgm:pt>
    <dgm:pt modelId="{9B7E3A5D-89EF-4514-BE6E-F2BF959E4A1D}" type="pres">
      <dgm:prSet presAssocID="{5883D412-4812-4352-B4AA-B07B1A144E56}" presName="adorn" presStyleLbl="fgAccFollowNode1" presStyleIdx="1" presStyleCnt="11" custScaleX="275236" custScaleY="27523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52F9941B-DC04-4523-8577-7019B160C83D}" type="pres">
      <dgm:prSet presAssocID="{BE6F2ABC-4F42-4E26-9692-3647084FE74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EB30FC-685C-4C99-8B27-F3A91EDE1694}" type="pres">
      <dgm:prSet presAssocID="{E84C71EE-3002-48D6-806D-43287C9B89AE}" presName="compNode" presStyleCnt="0"/>
      <dgm:spPr/>
    </dgm:pt>
    <dgm:pt modelId="{B3C3F4C3-D987-4BA6-8CFD-338AE4E3C55D}" type="pres">
      <dgm:prSet presAssocID="{E84C71EE-3002-48D6-806D-43287C9B89AE}" presName="childRect" presStyleLbl="bgAcc1" presStyleIdx="2" presStyleCnt="11" custScaleY="167455" custLinFactNeighborX="4312" custLinFactNeighborY="-16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7D3A-520D-4D05-ACD5-E2FC3EF03C4C}" type="pres">
      <dgm:prSet presAssocID="{E84C71EE-3002-48D6-806D-43287C9B89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2668F-419A-4739-8A12-AB1188740E2A}" type="pres">
      <dgm:prSet presAssocID="{E84C71EE-3002-48D6-806D-43287C9B89AE}" presName="parentRect" presStyleLbl="alignNode1" presStyleIdx="2" presStyleCnt="11" custScaleX="71316" custLinFactNeighborX="18018" custLinFactNeighborY="-776"/>
      <dgm:spPr/>
      <dgm:t>
        <a:bodyPr/>
        <a:lstStyle/>
        <a:p>
          <a:endParaRPr lang="ru-RU"/>
        </a:p>
      </dgm:t>
    </dgm:pt>
    <dgm:pt modelId="{9435CDF4-95E9-4A44-A601-49B660FD126A}" type="pres">
      <dgm:prSet presAssocID="{E84C71EE-3002-48D6-806D-43287C9B89AE}" presName="adorn" presStyleLbl="fgAccFollowNode1" presStyleIdx="2" presStyleCnt="11" custScaleX="275236" custScaleY="275236" custLinFactNeighborX="-16723" custLinFactNeighborY="32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50DAB1BE-2888-4188-AEC0-01B2D5430A29}" type="pres">
      <dgm:prSet presAssocID="{51FC7308-A40D-46CE-B899-239B19C2C1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BE7D73C-90FF-4DAD-8C74-BA5B4E943591}" type="pres">
      <dgm:prSet presAssocID="{79E6D769-F6BC-4CA4-8A64-2FECFE1486DA}" presName="compNode" presStyleCnt="0"/>
      <dgm:spPr/>
    </dgm:pt>
    <dgm:pt modelId="{5B8D1D48-302D-4364-A1B0-DA1CAF5D569B}" type="pres">
      <dgm:prSet presAssocID="{79E6D769-F6BC-4CA4-8A64-2FECFE1486DA}" presName="childRect" presStyleLbl="bgAcc1" presStyleIdx="3" presStyleCnt="11" custScaleY="111982" custLinFactNeighborX="-2360" custLinFactNeighborY="-30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CEB97-D578-4C85-A959-80782BA2F6EF}" type="pres">
      <dgm:prSet presAssocID="{79E6D769-F6BC-4CA4-8A64-2FECFE1486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0CF7A-D372-4434-8CB8-7E39C8B623DE}" type="pres">
      <dgm:prSet presAssocID="{79E6D769-F6BC-4CA4-8A64-2FECFE1486DA}" presName="parentRect" presStyleLbl="alignNode1" presStyleIdx="3" presStyleCnt="11" custLinFactNeighborX="-134" custLinFactNeighborY="-79179"/>
      <dgm:spPr/>
      <dgm:t>
        <a:bodyPr/>
        <a:lstStyle/>
        <a:p>
          <a:endParaRPr lang="ru-RU"/>
        </a:p>
      </dgm:t>
    </dgm:pt>
    <dgm:pt modelId="{776ADE26-8D2B-4832-8D20-DF1336248895}" type="pres">
      <dgm:prSet presAssocID="{79E6D769-F6BC-4CA4-8A64-2FECFE1486DA}" presName="adorn" presStyleLbl="fgAccFollowNode1" presStyleIdx="3" presStyleCnt="11" custScaleX="275236" custScaleY="275236" custLinFactNeighborX="-15754" custLinFactNeighborY="210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ru-RU"/>
        </a:p>
      </dgm:t>
    </dgm:pt>
    <dgm:pt modelId="{C8A627B1-0F3F-43EA-AB9F-51BFF6A63618}" type="pres">
      <dgm:prSet presAssocID="{1FB7CBA7-778F-4BCD-92E4-BCA8D44C21D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3B1318-6C71-4335-ABD1-F8973052CCF3}" type="pres">
      <dgm:prSet presAssocID="{2AF645A6-CDC9-4CE0-AB82-9541C5EBD03B}" presName="compNode" presStyleCnt="0"/>
      <dgm:spPr/>
    </dgm:pt>
    <dgm:pt modelId="{EDB32EF6-E326-4E1C-B4C5-B98DAAFD88C9}" type="pres">
      <dgm:prSet presAssocID="{2AF645A6-CDC9-4CE0-AB82-9541C5EBD03B}" presName="childRect" presStyleLbl="bgAcc1" presStyleIdx="4" presStyleCnt="11" custScaleY="129490" custLinFactNeighborX="-1635" custLinFactNeighborY="-30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AC381-E89A-465E-BB18-C30570CAC2C2}" type="pres">
      <dgm:prSet presAssocID="{2AF645A6-CDC9-4CE0-AB82-9541C5EBD03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E32E7-018B-426D-8CFC-962409906E74}" type="pres">
      <dgm:prSet presAssocID="{2AF645A6-CDC9-4CE0-AB82-9541C5EBD03B}" presName="parentRect" presStyleLbl="alignNode1" presStyleIdx="4" presStyleCnt="11" custLinFactNeighborX="-1635" custLinFactNeighborY="-70891"/>
      <dgm:spPr/>
      <dgm:t>
        <a:bodyPr/>
        <a:lstStyle/>
        <a:p>
          <a:endParaRPr lang="ru-RU"/>
        </a:p>
      </dgm:t>
    </dgm:pt>
    <dgm:pt modelId="{87B80C20-F868-4C62-ADC1-91C686347F54}" type="pres">
      <dgm:prSet presAssocID="{2AF645A6-CDC9-4CE0-AB82-9541C5EBD03B}" presName="adorn" presStyleLbl="fgAccFollowNode1" presStyleIdx="4" presStyleCnt="11" custScaleX="275236" custScaleY="275236" custLinFactNeighborX="5250" custLinFactNeighborY="84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29A4D77-2897-4FD8-83B9-EC37B94C40F2}" type="pres">
      <dgm:prSet presAssocID="{728AF457-5B6F-449B-96E6-71FE117DA41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3B4762-FBF6-4890-AF7A-E6CD5366B97D}" type="pres">
      <dgm:prSet presAssocID="{8CA5C895-AD59-4829-AD79-50F7995067C7}" presName="compNode" presStyleCnt="0"/>
      <dgm:spPr/>
    </dgm:pt>
    <dgm:pt modelId="{2B533D42-AABD-4E04-A13A-E34BD61BDFC2}" type="pres">
      <dgm:prSet presAssocID="{8CA5C895-AD59-4829-AD79-50F7995067C7}" presName="childRect" presStyleLbl="bgAcc1" presStyleIdx="5" presStyleCnt="11" custScaleX="108928" custScaleY="179612" custLinFactNeighborX="7247" custLinFactNeighborY="-1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F824-1157-4446-B968-7589A8607D7E}" type="pres">
      <dgm:prSet presAssocID="{8CA5C895-AD59-4829-AD79-50F7995067C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7DFC5-7736-423C-A219-3426AE13545E}" type="pres">
      <dgm:prSet presAssocID="{8CA5C895-AD59-4829-AD79-50F7995067C7}" presName="parentRect" presStyleLbl="alignNode1" presStyleIdx="5" presStyleCnt="11" custLinFactNeighborX="9794" custLinFactNeighborY="31080"/>
      <dgm:spPr/>
      <dgm:t>
        <a:bodyPr/>
        <a:lstStyle/>
        <a:p>
          <a:endParaRPr lang="ru-RU"/>
        </a:p>
      </dgm:t>
    </dgm:pt>
    <dgm:pt modelId="{5BD7DB67-210B-4405-A0E7-38356CF70E2F}" type="pres">
      <dgm:prSet presAssocID="{8CA5C895-AD59-4829-AD79-50F7995067C7}" presName="adorn" presStyleLbl="fgAccFollowNode1" presStyleIdx="5" presStyleCnt="11" custScaleX="273608" custScaleY="273608" custLinFactNeighborX="-10380" custLinFactNeighborY="9680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22CDAA9A-9C10-43AF-8D7D-417B86A598E0}" type="pres">
      <dgm:prSet presAssocID="{394659A1-3373-4E5E-B3FC-5E0941D212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B6FD7E-3F27-4A44-AA72-08E4B909BF23}" type="pres">
      <dgm:prSet presAssocID="{DC62DEBE-7058-4D2F-A370-E13844D50F61}" presName="compNode" presStyleCnt="0"/>
      <dgm:spPr/>
    </dgm:pt>
    <dgm:pt modelId="{BD152224-E9E2-48B5-A348-8A51BE68A90F}" type="pres">
      <dgm:prSet presAssocID="{DC62DEBE-7058-4D2F-A370-E13844D50F61}" presName="childRect" presStyleLbl="bgAcc1" presStyleIdx="6" presStyleCnt="11" custScaleY="143433" custLinFactNeighborX="-18799" custLinFactNeighborY="-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AAD8-2A08-4256-B30E-3CAF655E8358}" type="pres">
      <dgm:prSet presAssocID="{DC62DEBE-7058-4D2F-A370-E13844D50F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F34D-7547-47B4-B659-40F0A80C1FF1}" type="pres">
      <dgm:prSet presAssocID="{DC62DEBE-7058-4D2F-A370-E13844D50F61}" presName="parentRect" presStyleLbl="alignNode1" presStyleIdx="6" presStyleCnt="11" custScaleX="75015" custLinFactNeighborX="-3218" custLinFactNeighborY="-8732"/>
      <dgm:spPr/>
      <dgm:t>
        <a:bodyPr/>
        <a:lstStyle/>
        <a:p>
          <a:endParaRPr lang="ru-RU"/>
        </a:p>
      </dgm:t>
    </dgm:pt>
    <dgm:pt modelId="{F5AE3E7C-92A6-4D5C-BA78-52A7BFA2157D}" type="pres">
      <dgm:prSet presAssocID="{DC62DEBE-7058-4D2F-A370-E13844D50F61}" presName="adorn" presStyleLbl="fgAccFollowNode1" presStyleIdx="6" presStyleCnt="11" custScaleX="272265" custScaleY="272265" custLinFactNeighborX="-44277" custLinFactNeighborY="43503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26BA7AA3-4937-4612-8F08-A648EAF9D806}" type="pres">
      <dgm:prSet presAssocID="{8D755BC2-8821-4409-83FF-1A74844293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39EC5D-B9B1-445C-A3CB-58AE372B4427}" type="pres">
      <dgm:prSet presAssocID="{0B7EBE67-6142-44EB-98E2-F3BBB757074E}" presName="compNode" presStyleCnt="0"/>
      <dgm:spPr/>
    </dgm:pt>
    <dgm:pt modelId="{BB260C0F-22C5-456A-909D-5216CFD30EEF}" type="pres">
      <dgm:prSet presAssocID="{0B7EBE67-6142-44EB-98E2-F3BBB757074E}" presName="childRect" presStyleLbl="bgAcc1" presStyleIdx="7" presStyleCnt="11" custScaleY="145396" custLinFactNeighborX="-12109" custLinFactNeighborY="-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8D977-8EB2-4D44-AC15-002EE9E24031}" type="pres">
      <dgm:prSet presAssocID="{0B7EBE67-6142-44EB-98E2-F3BBB757074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4F3F8-EB73-427A-BCA3-5D35344E31BB}" type="pres">
      <dgm:prSet presAssocID="{0B7EBE67-6142-44EB-98E2-F3BBB757074E}" presName="parentRect" presStyleLbl="alignNode1" presStyleIdx="7" presStyleCnt="11" custScaleX="86034" custLinFactNeighborX="-5054" custLinFactNeighborY="29968"/>
      <dgm:spPr/>
      <dgm:t>
        <a:bodyPr/>
        <a:lstStyle/>
        <a:p>
          <a:endParaRPr lang="ru-RU"/>
        </a:p>
      </dgm:t>
    </dgm:pt>
    <dgm:pt modelId="{5BAD9635-C583-4EFA-9518-4CF9825E892C}" type="pres">
      <dgm:prSet presAssocID="{0B7EBE67-6142-44EB-98E2-F3BBB757074E}" presName="adorn" presStyleLbl="fgAccFollowNode1" presStyleIdx="7" presStyleCnt="11" custScaleX="270408" custScaleY="270408" custLinFactY="31788" custLinFactNeighborX="-8310" custLinFactNeighborY="1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03CAA752-1069-4341-A240-FBFDC714E5C5}" type="pres">
      <dgm:prSet presAssocID="{52FBE117-7D9C-462C-B7F3-2D654E8712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C56DB8-A18B-44A1-BC99-1319C60A3875}" type="pres">
      <dgm:prSet presAssocID="{0063E160-7705-4B29-BC0C-6FEB01BFC705}" presName="compNode" presStyleCnt="0"/>
      <dgm:spPr/>
    </dgm:pt>
    <dgm:pt modelId="{12B6E977-CED8-4AC0-B5EE-22DC0D591E59}" type="pres">
      <dgm:prSet presAssocID="{0063E160-7705-4B29-BC0C-6FEB01BFC705}" presName="childRect" presStyleLbl="bgAcc1" presStyleIdx="8" presStyleCnt="11" custScaleY="144448" custLinFactNeighborX="-5742" custLinFactNeighborY="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05345-1C6D-4A64-AB3B-382362FA7E80}" type="pres">
      <dgm:prSet presAssocID="{0063E160-7705-4B29-BC0C-6FEB01BFC7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BE125-5C6D-4E6E-8F41-8057AEB1D6C5}" type="pres">
      <dgm:prSet presAssocID="{0063E160-7705-4B29-BC0C-6FEB01BFC705}" presName="parentRect" presStyleLbl="alignNode1" presStyleIdx="8" presStyleCnt="11" custLinFactNeighborX="-5742" custLinFactNeighborY="52386"/>
      <dgm:spPr/>
      <dgm:t>
        <a:bodyPr/>
        <a:lstStyle/>
        <a:p>
          <a:endParaRPr lang="ru-RU"/>
        </a:p>
      </dgm:t>
    </dgm:pt>
    <dgm:pt modelId="{4F5DC5A6-1FEE-4C56-8F70-01463BEE3791}" type="pres">
      <dgm:prSet presAssocID="{0063E160-7705-4B29-BC0C-6FEB01BFC705}" presName="adorn" presStyleLbl="fgAccFollowNode1" presStyleIdx="8" presStyleCnt="11" custScaleX="270408" custScaleY="270408" custLinFactY="18680" custLinFactNeighborX="-7897" custLinFactNeighborY="10000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BEF1AE5-4AC3-4BE8-8396-649DCFF2E796}" type="pres">
      <dgm:prSet presAssocID="{B27C2F30-7EA9-4CFF-91DD-E08C028F27D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5C675-50A8-45D6-A878-38989AA4F221}" type="pres">
      <dgm:prSet presAssocID="{C877EACD-A9B5-4A9A-A431-588E07FCF271}" presName="compNode" presStyleCnt="0"/>
      <dgm:spPr/>
    </dgm:pt>
    <dgm:pt modelId="{37591D6C-5BAD-42B3-A744-A707F7CA1473}" type="pres">
      <dgm:prSet presAssocID="{C877EACD-A9B5-4A9A-A431-588E07FCF271}" presName="childRect" presStyleLbl="bgAcc1" presStyleIdx="9" presStyleCnt="11" custScaleY="121513" custLinFactNeighborX="11736" custLinFactNeighborY="-2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8FF16-CB23-4632-87AC-1899F11A5B60}" type="pres">
      <dgm:prSet presAssocID="{C877EACD-A9B5-4A9A-A431-588E07FCF2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ECE9A-9CF7-42B4-BF52-DCC86DDC8924}" type="pres">
      <dgm:prSet presAssocID="{C877EACD-A9B5-4A9A-A431-588E07FCF271}" presName="parentRect" presStyleLbl="alignNode1" presStyleIdx="9" presStyleCnt="11" custLinFactNeighborX="11736" custLinFactNeighborY="21226"/>
      <dgm:spPr/>
      <dgm:t>
        <a:bodyPr/>
        <a:lstStyle/>
        <a:p>
          <a:endParaRPr lang="ru-RU"/>
        </a:p>
      </dgm:t>
    </dgm:pt>
    <dgm:pt modelId="{E87784CA-8B21-40F5-B2A6-DEA86B8AB5B0}" type="pres">
      <dgm:prSet presAssocID="{C877EACD-A9B5-4A9A-A431-588E07FCF271}" presName="adorn" presStyleLbl="fgAccFollowNode1" presStyleIdx="9" presStyleCnt="11" custScaleX="284552" custScaleY="268836" custLinFactNeighborX="9146" custLinFactNeighborY="69283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F2B8F4D6-1E48-4AAA-80D2-5523F2D4B26F}" type="pres">
      <dgm:prSet presAssocID="{0D3AC137-4DC5-4982-81E1-0BAE6E5998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EDF477-CA84-4985-A160-3D851C61C29A}" type="pres">
      <dgm:prSet presAssocID="{EAD304DF-0E74-4E16-A77F-45A70AB32333}" presName="compNode" presStyleCnt="0"/>
      <dgm:spPr/>
    </dgm:pt>
    <dgm:pt modelId="{D3DE5BC7-F3CE-4B44-A535-20DF5A2261FE}" type="pres">
      <dgm:prSet presAssocID="{EAD304DF-0E74-4E16-A77F-45A70AB32333}" presName="childRect" presStyleLbl="bgAcc1" presStyleIdx="10" presStyleCnt="11" custLinFactNeighborX="-318" custLinFactNeighborY="1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62684-7A39-407D-8E08-D11D36368999}" type="pres">
      <dgm:prSet presAssocID="{EAD304DF-0E74-4E16-A77F-45A70AB323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8958B-3CC9-4152-A721-2D444F41DB4F}" type="pres">
      <dgm:prSet presAssocID="{EAD304DF-0E74-4E16-A77F-45A70AB32333}" presName="parentRect" presStyleLbl="alignNode1" presStyleIdx="10" presStyleCnt="11" custLinFactNeighborX="-318" custLinFactNeighborY="11325"/>
      <dgm:spPr/>
      <dgm:t>
        <a:bodyPr/>
        <a:lstStyle/>
        <a:p>
          <a:endParaRPr lang="ru-RU"/>
        </a:p>
      </dgm:t>
    </dgm:pt>
    <dgm:pt modelId="{D4DD21EA-0E30-4A40-9C96-708285B173DA}" type="pres">
      <dgm:prSet presAssocID="{EAD304DF-0E74-4E16-A77F-45A70AB32333}" presName="adorn" presStyleLbl="fgAccFollowNode1" presStyleIdx="10" presStyleCnt="11" custScaleX="284552" custScaleY="266768" custLinFactNeighborX="-5260" custLinFactNeighborY="59169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CC032A07-B746-41B7-91F1-7D5EA3E820E0}" type="presOf" srcId="{C877EACD-A9B5-4A9A-A431-588E07FCF271}" destId="{64A8FF16-CB23-4632-87AC-1899F11A5B60}" srcOrd="0" destOrd="0" presId="urn:microsoft.com/office/officeart/2005/8/layout/bList2"/>
    <dgm:cxn modelId="{CC805C60-02AD-4F35-B195-895ADA9858F3}" type="presOf" srcId="{C24AF94F-0400-4F79-860E-87AF453661B1}" destId="{AA1508F6-4710-4C76-97E8-694D173C39EB}" srcOrd="0" destOrd="0" presId="urn:microsoft.com/office/officeart/2005/8/layout/bList2"/>
    <dgm:cxn modelId="{7B16EEB1-E748-4A72-99AC-8F00ED141390}" srcId="{C24AF94F-0400-4F79-860E-87AF453661B1}" destId="{5883D412-4812-4352-B4AA-B07B1A144E56}" srcOrd="1" destOrd="0" parTransId="{0890EEC0-0D37-4481-9A15-04F34E184A82}" sibTransId="{BE6F2ABC-4F42-4E26-9692-3647084FE741}"/>
    <dgm:cxn modelId="{6C583320-8B1A-41B0-8939-DC3F4A409F37}" type="presOf" srcId="{EAD304DF-0E74-4E16-A77F-45A70AB32333}" destId="{4A08958B-3CC9-4152-A721-2D444F41DB4F}" srcOrd="1" destOrd="0" presId="urn:microsoft.com/office/officeart/2005/8/layout/bList2"/>
    <dgm:cxn modelId="{BDEE3068-1DC1-4368-A9A4-F53642EC8743}" type="presOf" srcId="{E1070B86-B29C-43C4-9A2B-9435AB2B87D5}" destId="{BD152224-E9E2-48B5-A348-8A51BE68A90F}" srcOrd="0" destOrd="0" presId="urn:microsoft.com/office/officeart/2005/8/layout/bList2"/>
    <dgm:cxn modelId="{1B6B0F66-457C-4DCD-A6EC-83740EB9A9CC}" type="presOf" srcId="{D5F385C1-1F64-440F-8832-29D76768FB53}" destId="{E4884892-0E10-42EB-AC1F-4BD260FC8F35}" srcOrd="0" destOrd="0" presId="urn:microsoft.com/office/officeart/2005/8/layout/bList2"/>
    <dgm:cxn modelId="{1BFD715F-750B-495B-93AA-2D7B86C89E4C}" type="presOf" srcId="{DC62DEBE-7058-4D2F-A370-E13844D50F61}" destId="{3063AAD8-2A08-4256-B30E-3CAF655E8358}" srcOrd="0" destOrd="0" presId="urn:microsoft.com/office/officeart/2005/8/layout/bList2"/>
    <dgm:cxn modelId="{2FE0D4CD-C172-450A-B3C8-CC0B27827C25}" srcId="{C877EACD-A9B5-4A9A-A431-588E07FCF271}" destId="{307DB666-9F90-4345-84FF-B30CD5CF586B}" srcOrd="0" destOrd="0" parTransId="{B22C0D97-EA73-42AC-AF45-5665BBA47324}" sibTransId="{2154C619-52A5-474C-8A17-C40A7E353558}"/>
    <dgm:cxn modelId="{223652A7-7D59-4495-813F-47387B58C428}" srcId="{C24AF94F-0400-4F79-860E-87AF453661B1}" destId="{C877EACD-A9B5-4A9A-A431-588E07FCF271}" srcOrd="9" destOrd="0" parTransId="{074BC05B-282A-42CE-9BA1-AD613716272F}" sibTransId="{0D3AC137-4DC5-4982-81E1-0BAE6E59982C}"/>
    <dgm:cxn modelId="{3E60E66C-AAF6-4667-958D-14A07567C3B1}" type="presOf" srcId="{52FBE117-7D9C-462C-B7F3-2D654E871207}" destId="{03CAA752-1069-4341-A240-FBFDC714E5C5}" srcOrd="0" destOrd="0" presId="urn:microsoft.com/office/officeart/2005/8/layout/bList2"/>
    <dgm:cxn modelId="{E70E92B7-8F2B-4948-9CEE-0D2A84763C04}" type="presOf" srcId="{0D3AC137-4DC5-4982-81E1-0BAE6E59982C}" destId="{F2B8F4D6-1E48-4AAA-80D2-5523F2D4B26F}" srcOrd="0" destOrd="0" presId="urn:microsoft.com/office/officeart/2005/8/layout/bList2"/>
    <dgm:cxn modelId="{15FDB3AF-BDB2-4B1F-BE83-4C84CD152429}" type="presOf" srcId="{BE6F2ABC-4F42-4E26-9692-3647084FE741}" destId="{52F9941B-DC04-4523-8577-7019B160C83D}" srcOrd="0" destOrd="0" presId="urn:microsoft.com/office/officeart/2005/8/layout/bList2"/>
    <dgm:cxn modelId="{4A72AF0E-C5A3-45C4-B65D-A5C37ABB1179}" srcId="{EAD304DF-0E74-4E16-A77F-45A70AB32333}" destId="{0CFE1356-F946-4B57-B5EE-ACE286F042DF}" srcOrd="0" destOrd="0" parTransId="{1ACB272A-5B7C-4214-B930-2F27758EDEAD}" sibTransId="{3B46A0A7-62DB-4539-AF77-1C45EC61287A}"/>
    <dgm:cxn modelId="{B784EE48-ABF9-4A49-82C4-69CA341C7BED}" srcId="{C24AF94F-0400-4F79-860E-87AF453661B1}" destId="{79E6D769-F6BC-4CA4-8A64-2FECFE1486DA}" srcOrd="3" destOrd="0" parTransId="{5A4E54BD-E314-4A92-9DE7-7A8F2A32BC04}" sibTransId="{1FB7CBA7-778F-4BCD-92E4-BCA8D44C21DE}"/>
    <dgm:cxn modelId="{3AF9C8BC-8DCE-4D58-B3B7-D789C2A8E195}" type="presOf" srcId="{0B7EBE67-6142-44EB-98E2-F3BBB757074E}" destId="{5F38D977-8EB2-4D44-AC15-002EE9E24031}" srcOrd="0" destOrd="0" presId="urn:microsoft.com/office/officeart/2005/8/layout/bList2"/>
    <dgm:cxn modelId="{96B390B0-BA0F-4C95-BF44-B0BD79EE49D2}" type="presOf" srcId="{E84C71EE-3002-48D6-806D-43287C9B89AE}" destId="{95D87D3A-520D-4D05-ACD5-E2FC3EF03C4C}" srcOrd="0" destOrd="0" presId="urn:microsoft.com/office/officeart/2005/8/layout/bList2"/>
    <dgm:cxn modelId="{17007205-ADD0-4884-9624-9F953C0EA30D}" type="presOf" srcId="{2F9D28D0-170E-4495-90CA-896AD89DBC7A}" destId="{5B8D1D48-302D-4364-A1B0-DA1CAF5D569B}" srcOrd="0" destOrd="0" presId="urn:microsoft.com/office/officeart/2005/8/layout/bList2"/>
    <dgm:cxn modelId="{AC369A2E-7071-4B66-AF29-27B048DADEF1}" type="presOf" srcId="{EAD304DF-0E74-4E16-A77F-45A70AB32333}" destId="{87A62684-7A39-407D-8E08-D11D36368999}" srcOrd="0" destOrd="0" presId="urn:microsoft.com/office/officeart/2005/8/layout/bList2"/>
    <dgm:cxn modelId="{57270A82-5C45-436D-8000-D1A36AC35647}" type="presOf" srcId="{DC62DEBE-7058-4D2F-A370-E13844D50F61}" destId="{6932F34D-7547-47B4-B659-40F0A80C1FF1}" srcOrd="1" destOrd="0" presId="urn:microsoft.com/office/officeart/2005/8/layout/bList2"/>
    <dgm:cxn modelId="{9CF4A9F7-25D5-458F-9536-E5259941C221}" type="presOf" srcId="{81BF3C9E-332B-4595-A01E-5C09F11270AA}" destId="{2B533D42-AABD-4E04-A13A-E34BD61BDFC2}" srcOrd="0" destOrd="0" presId="urn:microsoft.com/office/officeart/2005/8/layout/bList2"/>
    <dgm:cxn modelId="{B59158E3-54C4-4C0A-8FAC-F810DBE2CDBA}" type="presOf" srcId="{F5B5ED56-674E-4891-B152-3F738FDA6B4E}" destId="{BB260C0F-22C5-456A-909D-5216CFD30EEF}" srcOrd="0" destOrd="0" presId="urn:microsoft.com/office/officeart/2005/8/layout/bList2"/>
    <dgm:cxn modelId="{D2F3322E-31FC-46B3-BD15-8FD9F8E5C148}" type="presOf" srcId="{2AF645A6-CDC9-4CE0-AB82-9541C5EBD03B}" destId="{C4EE32E7-018B-426D-8CFC-962409906E74}" srcOrd="1" destOrd="0" presId="urn:microsoft.com/office/officeart/2005/8/layout/bList2"/>
    <dgm:cxn modelId="{3C85211F-BECB-4F20-A5FC-BFC767C18DE1}" srcId="{5883D412-4812-4352-B4AA-B07B1A144E56}" destId="{3E770776-EEE2-47ED-9F07-FA2D4F1E6D66}" srcOrd="0" destOrd="0" parTransId="{07B6101A-49A9-4BA7-A33F-F4CC755E3657}" sibTransId="{8496BBFD-DB44-443F-8B2F-7AA29FE098FA}"/>
    <dgm:cxn modelId="{DBCEC897-600C-4F9F-8D08-9D9479F32B5F}" type="presOf" srcId="{8CA5C895-AD59-4829-AD79-50F7995067C7}" destId="{A50EF824-1157-4446-B968-7589A8607D7E}" srcOrd="0" destOrd="0" presId="urn:microsoft.com/office/officeart/2005/8/layout/bList2"/>
    <dgm:cxn modelId="{982727CC-5122-4D72-A5DC-9309BD03E2F7}" srcId="{0B7EBE67-6142-44EB-98E2-F3BBB757074E}" destId="{F5B5ED56-674E-4891-B152-3F738FDA6B4E}" srcOrd="0" destOrd="0" parTransId="{A298A9BB-6195-4998-8781-FDADC7951758}" sibTransId="{2B4528CC-EF01-4F75-9280-0497D7EC4A67}"/>
    <dgm:cxn modelId="{3434338A-3E50-41C1-8FEA-97CD8B4A81D6}" type="presOf" srcId="{B27C2F30-7EA9-4CFF-91DD-E08C028F27D9}" destId="{7BEF1AE5-4AC3-4BE8-8396-649DCFF2E796}" srcOrd="0" destOrd="0" presId="urn:microsoft.com/office/officeart/2005/8/layout/bList2"/>
    <dgm:cxn modelId="{3E6E5BD9-3160-4E73-99DE-A9E9C6F02F0B}" srcId="{C24AF94F-0400-4F79-860E-87AF453661B1}" destId="{DC62DEBE-7058-4D2F-A370-E13844D50F61}" srcOrd="6" destOrd="0" parTransId="{E42D0007-6635-4B5A-8EF8-1578A7E5C7BD}" sibTransId="{8D755BC2-8821-4409-83FF-1A7484429364}"/>
    <dgm:cxn modelId="{AAC6BF51-6B62-4D34-BB8A-C4A4B31F067E}" type="presOf" srcId="{D5F385C1-1F64-440F-8832-29D76768FB53}" destId="{1FA526A8-4684-4D30-9ABF-16236B9706A5}" srcOrd="1" destOrd="0" presId="urn:microsoft.com/office/officeart/2005/8/layout/bList2"/>
    <dgm:cxn modelId="{97DFAA26-C95D-41CB-8573-8FD4B19C2389}" type="presOf" srcId="{51FC7308-A40D-46CE-B899-239B19C2C1B2}" destId="{50DAB1BE-2888-4188-AEC0-01B2D5430A29}" srcOrd="0" destOrd="0" presId="urn:microsoft.com/office/officeart/2005/8/layout/bList2"/>
    <dgm:cxn modelId="{73258B35-BE19-440F-9048-4DEACF0EB595}" type="presOf" srcId="{0063E160-7705-4B29-BC0C-6FEB01BFC705}" destId="{2E8BE125-5C6D-4E6E-8F41-8057AEB1D6C5}" srcOrd="1" destOrd="0" presId="urn:microsoft.com/office/officeart/2005/8/layout/bList2"/>
    <dgm:cxn modelId="{4797E5DD-A6EB-497B-A10C-B75FEF71A427}" srcId="{C24AF94F-0400-4F79-860E-87AF453661B1}" destId="{0B7EBE67-6142-44EB-98E2-F3BBB757074E}" srcOrd="7" destOrd="0" parTransId="{283A05A7-6968-4AA0-9882-7DE0367CE6FF}" sibTransId="{52FBE117-7D9C-462C-B7F3-2D654E871207}"/>
    <dgm:cxn modelId="{CA820A80-56C9-4B02-B92C-C97AACBEB6E6}" type="presOf" srcId="{728AF457-5B6F-449B-96E6-71FE117DA412}" destId="{529A4D77-2897-4FD8-83B9-EC37B94C40F2}" srcOrd="0" destOrd="0" presId="urn:microsoft.com/office/officeart/2005/8/layout/bList2"/>
    <dgm:cxn modelId="{C9414AF3-5092-46F4-8BCE-AF484AF8E735}" type="presOf" srcId="{E84C71EE-3002-48D6-806D-43287C9B89AE}" destId="{7EB2668F-419A-4739-8A12-AB1188740E2A}" srcOrd="1" destOrd="0" presId="urn:microsoft.com/office/officeart/2005/8/layout/bList2"/>
    <dgm:cxn modelId="{3686F818-115B-47F4-BEA7-D8583AA3DFF2}" type="presOf" srcId="{79E6D769-F6BC-4CA4-8A64-2FECFE1486DA}" destId="{CBA0CF7A-D372-4434-8CB8-7E39C8B623DE}" srcOrd="1" destOrd="0" presId="urn:microsoft.com/office/officeart/2005/8/layout/bList2"/>
    <dgm:cxn modelId="{F4796CDC-6079-45AD-B354-E0660C631B7F}" type="presOf" srcId="{79E6D769-F6BC-4CA4-8A64-2FECFE1486DA}" destId="{9E3CEB97-D578-4C85-A959-80782BA2F6EF}" srcOrd="0" destOrd="0" presId="urn:microsoft.com/office/officeart/2005/8/layout/bList2"/>
    <dgm:cxn modelId="{08DDA69A-33F9-480F-8049-3DF8828F58E9}" srcId="{8CA5C895-AD59-4829-AD79-50F7995067C7}" destId="{81BF3C9E-332B-4595-A01E-5C09F11270AA}" srcOrd="0" destOrd="0" parTransId="{A6F01E91-3223-4A9A-B124-4E2887E9E950}" sibTransId="{B44EFB6D-33AB-4689-B49F-4AFE8C933373}"/>
    <dgm:cxn modelId="{3F41BF20-6C1C-429D-AAC4-AE35AACC1A1C}" srcId="{79E6D769-F6BC-4CA4-8A64-2FECFE1486DA}" destId="{2F9D28D0-170E-4495-90CA-896AD89DBC7A}" srcOrd="0" destOrd="0" parTransId="{840A48A7-3C14-4384-8755-6015F9F264C4}" sibTransId="{B90EF684-EAB5-4A0C-B091-C021C01D1F39}"/>
    <dgm:cxn modelId="{6015C0BC-2E78-49D9-AE18-1FC8FE69F47C}" srcId="{C24AF94F-0400-4F79-860E-87AF453661B1}" destId="{EAD304DF-0E74-4E16-A77F-45A70AB32333}" srcOrd="10" destOrd="0" parTransId="{4F2E68DC-4365-4FED-8B15-827A0C17E92F}" sibTransId="{5A6F29B3-E157-4BE3-80A9-2443B9937487}"/>
    <dgm:cxn modelId="{7FBB83CF-A8A1-4BE8-8652-BFEE7EB14F4E}" type="presOf" srcId="{2AF645A6-CDC9-4CE0-AB82-9541C5EBD03B}" destId="{F1EAC381-E89A-465E-BB18-C30570CAC2C2}" srcOrd="0" destOrd="0" presId="urn:microsoft.com/office/officeart/2005/8/layout/bList2"/>
    <dgm:cxn modelId="{17A4424E-BE5E-46C6-8EA4-7643A1B1F77D}" type="presOf" srcId="{8D755BC2-8821-4409-83FF-1A7484429364}" destId="{26BA7AA3-4937-4612-8F08-A648EAF9D806}" srcOrd="0" destOrd="0" presId="urn:microsoft.com/office/officeart/2005/8/layout/bList2"/>
    <dgm:cxn modelId="{91E38FE1-0326-49DC-B6A9-A05A64FE61BB}" type="presOf" srcId="{17621CE0-1A76-438A-8577-92DBC7EB05C7}" destId="{6CB42155-8E90-4BB7-BFB1-680927281978}" srcOrd="0" destOrd="0" presId="urn:microsoft.com/office/officeart/2005/8/layout/bList2"/>
    <dgm:cxn modelId="{B3CD60B2-0904-4FAB-8DC4-3817EF0FDEF3}" type="presOf" srcId="{3E770776-EEE2-47ED-9F07-FA2D4F1E6D66}" destId="{417F1B79-9FD8-4F7E-B5FD-A16D8CC55C23}" srcOrd="0" destOrd="0" presId="urn:microsoft.com/office/officeart/2005/8/layout/bList2"/>
    <dgm:cxn modelId="{2AC83E40-FD36-4733-BB04-BEC5613331EC}" type="presOf" srcId="{307DB666-9F90-4345-84FF-B30CD5CF586B}" destId="{37591D6C-5BAD-42B3-A744-A707F7CA1473}" srcOrd="0" destOrd="0" presId="urn:microsoft.com/office/officeart/2005/8/layout/bList2"/>
    <dgm:cxn modelId="{84A1037B-D161-436A-A776-15B035BE09AF}" type="presOf" srcId="{8CA5C895-AD59-4829-AD79-50F7995067C7}" destId="{8607DFC5-7736-423C-A219-3426AE13545E}" srcOrd="1" destOrd="0" presId="urn:microsoft.com/office/officeart/2005/8/layout/bList2"/>
    <dgm:cxn modelId="{209CCE78-3A44-4E21-B02B-5C373A142FCE}" type="presOf" srcId="{5883D412-4812-4352-B4AA-B07B1A144E56}" destId="{DFACB8EE-286A-414D-A499-690C32BB4770}" srcOrd="1" destOrd="0" presId="urn:microsoft.com/office/officeart/2005/8/layout/bList2"/>
    <dgm:cxn modelId="{DD60C9B9-03CA-46C4-8ED2-09CCA8A89A8B}" srcId="{C24AF94F-0400-4F79-860E-87AF453661B1}" destId="{0063E160-7705-4B29-BC0C-6FEB01BFC705}" srcOrd="8" destOrd="0" parTransId="{5AF37BBF-642C-43B0-8577-7949FE2C6ECC}" sibTransId="{B27C2F30-7EA9-4CFF-91DD-E08C028F27D9}"/>
    <dgm:cxn modelId="{24CDB338-1F35-458E-B29A-56C9CF75D5B7}" srcId="{E84C71EE-3002-48D6-806D-43287C9B89AE}" destId="{47CD436E-1122-446F-AA0E-ACED2BC7A6E5}" srcOrd="0" destOrd="0" parTransId="{03E7D2D3-9A4B-4339-835F-E8023B1D1DA3}" sibTransId="{E0E7ADD9-819D-49F1-814D-163EBBCB3A5A}"/>
    <dgm:cxn modelId="{0257A887-C92B-4CB4-AFE0-BDDF4B0889B3}" type="presOf" srcId="{394659A1-3373-4E5E-B3FC-5E0941D21252}" destId="{22CDAA9A-9C10-43AF-8D7D-417B86A598E0}" srcOrd="0" destOrd="0" presId="urn:microsoft.com/office/officeart/2005/8/layout/bList2"/>
    <dgm:cxn modelId="{D1012362-81EC-4680-BD9A-58819AC6D0B6}" type="presOf" srcId="{0063E160-7705-4B29-BC0C-6FEB01BFC705}" destId="{D3705345-1C6D-4A64-AB3B-382362FA7E80}" srcOrd="0" destOrd="0" presId="urn:microsoft.com/office/officeart/2005/8/layout/bList2"/>
    <dgm:cxn modelId="{CF23A8E2-6BF9-41E9-9BA4-94411A71FB87}" type="presOf" srcId="{5883D412-4812-4352-B4AA-B07B1A144E56}" destId="{7DED3B64-0322-4FAE-826C-C19C961BE1D9}" srcOrd="0" destOrd="0" presId="urn:microsoft.com/office/officeart/2005/8/layout/bList2"/>
    <dgm:cxn modelId="{4DEDBC6C-9063-4724-95FD-0C1420136639}" srcId="{C24AF94F-0400-4F79-860E-87AF453661B1}" destId="{2AF645A6-CDC9-4CE0-AB82-9541C5EBD03B}" srcOrd="4" destOrd="0" parTransId="{27A21D70-E9F4-4D27-816E-04C8DB506571}" sibTransId="{728AF457-5B6F-449B-96E6-71FE117DA412}"/>
    <dgm:cxn modelId="{28D52A9A-1E60-4482-8AF4-CF7EE4D75E7C}" type="presOf" srcId="{1FB7CBA7-778F-4BCD-92E4-BCA8D44C21DE}" destId="{C8A627B1-0F3F-43EA-AB9F-51BFF6A63618}" srcOrd="0" destOrd="0" presId="urn:microsoft.com/office/officeart/2005/8/layout/bList2"/>
    <dgm:cxn modelId="{12880248-0A4A-4970-A836-DD0D72AECA0A}" srcId="{2AF645A6-CDC9-4CE0-AB82-9541C5EBD03B}" destId="{5E53D115-A28F-4F18-BC1C-392359CBF4C0}" srcOrd="0" destOrd="0" parTransId="{8BD1B5C5-9A45-479D-9F86-99889D48E508}" sibTransId="{DB170C38-C83C-4EB1-8725-3E58F40E503C}"/>
    <dgm:cxn modelId="{A081CD90-C146-4C1F-AF5D-02D68A20DE60}" type="presOf" srcId="{73489BFC-870C-4C50-A44D-0C46F022C3AC}" destId="{12B6E977-CED8-4AC0-B5EE-22DC0D591E59}" srcOrd="0" destOrd="0" presId="urn:microsoft.com/office/officeart/2005/8/layout/bList2"/>
    <dgm:cxn modelId="{F82FAB2D-A173-4F56-B2E2-07FD7E526710}" srcId="{C24AF94F-0400-4F79-860E-87AF453661B1}" destId="{D5F385C1-1F64-440F-8832-29D76768FB53}" srcOrd="0" destOrd="0" parTransId="{4EE75C3D-BFCB-42EC-8960-F8263149F0FD}" sibTransId="{E48FAE6E-DD1E-47E4-B68F-9A73106DF466}"/>
    <dgm:cxn modelId="{58B70C58-6B0C-478C-BDF9-8BEEBEAA75BE}" srcId="{C24AF94F-0400-4F79-860E-87AF453661B1}" destId="{8CA5C895-AD59-4829-AD79-50F7995067C7}" srcOrd="5" destOrd="0" parTransId="{65356906-D511-4007-B67D-F5A969E7571C}" sibTransId="{394659A1-3373-4E5E-B3FC-5E0941D21252}"/>
    <dgm:cxn modelId="{72CC3DA4-2E84-42CC-B45D-C34A49AB9313}" type="presOf" srcId="{47CD436E-1122-446F-AA0E-ACED2BC7A6E5}" destId="{B3C3F4C3-D987-4BA6-8CFD-338AE4E3C55D}" srcOrd="0" destOrd="0" presId="urn:microsoft.com/office/officeart/2005/8/layout/bList2"/>
    <dgm:cxn modelId="{C1DBA85E-2B3A-468F-B722-F3B167721B3D}" srcId="{C24AF94F-0400-4F79-860E-87AF453661B1}" destId="{E84C71EE-3002-48D6-806D-43287C9B89AE}" srcOrd="2" destOrd="0" parTransId="{AFAC3B76-1F8D-49EF-A505-7562CFF82FC7}" sibTransId="{51FC7308-A40D-46CE-B899-239B19C2C1B2}"/>
    <dgm:cxn modelId="{FC1C4AE1-372A-4EB9-8DA4-396333D82709}" type="presOf" srcId="{C877EACD-A9B5-4A9A-A431-588E07FCF271}" destId="{6A7ECE9A-9CF7-42B4-BF52-DCC86DDC8924}" srcOrd="1" destOrd="0" presId="urn:microsoft.com/office/officeart/2005/8/layout/bList2"/>
    <dgm:cxn modelId="{9768F9C7-6442-4061-A2F6-64C2A2949EBF}" srcId="{0063E160-7705-4B29-BC0C-6FEB01BFC705}" destId="{73489BFC-870C-4C50-A44D-0C46F022C3AC}" srcOrd="0" destOrd="0" parTransId="{6B2C664E-9655-466D-BB8E-36730727D2A9}" sibTransId="{0A43EAD6-C2D9-4293-8880-17F4A99A95D8}"/>
    <dgm:cxn modelId="{A4ADB431-8945-49F5-B41C-C3A15E1BDE0D}" type="presOf" srcId="{0CFE1356-F946-4B57-B5EE-ACE286F042DF}" destId="{D3DE5BC7-F3CE-4B44-A535-20DF5A2261FE}" srcOrd="0" destOrd="0" presId="urn:microsoft.com/office/officeart/2005/8/layout/bList2"/>
    <dgm:cxn modelId="{FA8D10B8-E15D-4611-9DDB-F65A6F75D8BA}" srcId="{D5F385C1-1F64-440F-8832-29D76768FB53}" destId="{17621CE0-1A76-438A-8577-92DBC7EB05C7}" srcOrd="0" destOrd="0" parTransId="{D839108B-131A-4902-A34A-AD57823EA608}" sibTransId="{9D6FFB1B-9291-4D53-9A0C-FBB06713144D}"/>
    <dgm:cxn modelId="{6F206297-4756-4434-A346-9277C324CC0F}" type="presOf" srcId="{5E53D115-A28F-4F18-BC1C-392359CBF4C0}" destId="{EDB32EF6-E326-4E1C-B4C5-B98DAAFD88C9}" srcOrd="0" destOrd="0" presId="urn:microsoft.com/office/officeart/2005/8/layout/bList2"/>
    <dgm:cxn modelId="{0B38C0D5-8A49-41AC-89E8-EB4F790A4651}" type="presOf" srcId="{E48FAE6E-DD1E-47E4-B68F-9A73106DF466}" destId="{90F77085-06B2-4CF9-B545-6AB8B4A24B2A}" srcOrd="0" destOrd="0" presId="urn:microsoft.com/office/officeart/2005/8/layout/bList2"/>
    <dgm:cxn modelId="{E75651C0-C69E-4292-96FF-1FD552431E38}" srcId="{DC62DEBE-7058-4D2F-A370-E13844D50F61}" destId="{E1070B86-B29C-43C4-9A2B-9435AB2B87D5}" srcOrd="0" destOrd="0" parTransId="{A06412AB-33C0-4CBD-A1FA-07E7F1C1A296}" sibTransId="{B13FEBB5-8E07-481C-A427-D6CD73A4B033}"/>
    <dgm:cxn modelId="{0BB1ECBC-DF09-4ABC-89F5-110587AD5D30}" type="presOf" srcId="{0B7EBE67-6142-44EB-98E2-F3BBB757074E}" destId="{1B84F3F8-EB73-427A-BCA3-5D35344E31BB}" srcOrd="1" destOrd="0" presId="urn:microsoft.com/office/officeart/2005/8/layout/bList2"/>
    <dgm:cxn modelId="{2D787FD9-9DDB-4720-ADF9-66527627B4F4}" type="presParOf" srcId="{AA1508F6-4710-4C76-97E8-694D173C39EB}" destId="{5C89F240-4B91-4A39-9871-3C893562F47C}" srcOrd="0" destOrd="0" presId="urn:microsoft.com/office/officeart/2005/8/layout/bList2"/>
    <dgm:cxn modelId="{F43880DA-0F18-4F30-8551-2EA4D4775B3A}" type="presParOf" srcId="{5C89F240-4B91-4A39-9871-3C893562F47C}" destId="{6CB42155-8E90-4BB7-BFB1-680927281978}" srcOrd="0" destOrd="0" presId="urn:microsoft.com/office/officeart/2005/8/layout/bList2"/>
    <dgm:cxn modelId="{0793DA5D-3AE4-4DEF-9ADD-66E9916A2AE7}" type="presParOf" srcId="{5C89F240-4B91-4A39-9871-3C893562F47C}" destId="{E4884892-0E10-42EB-AC1F-4BD260FC8F35}" srcOrd="1" destOrd="0" presId="urn:microsoft.com/office/officeart/2005/8/layout/bList2"/>
    <dgm:cxn modelId="{F49F2E3A-9E32-440E-A754-2B6DFCA2972B}" type="presParOf" srcId="{5C89F240-4B91-4A39-9871-3C893562F47C}" destId="{1FA526A8-4684-4D30-9ABF-16236B9706A5}" srcOrd="2" destOrd="0" presId="urn:microsoft.com/office/officeart/2005/8/layout/bList2"/>
    <dgm:cxn modelId="{FA71A6DF-EC3E-4165-A76B-EE29825B00FC}" type="presParOf" srcId="{5C89F240-4B91-4A39-9871-3C893562F47C}" destId="{A394EA4C-1C08-49AF-80B7-F3E6145A9BB6}" srcOrd="3" destOrd="0" presId="urn:microsoft.com/office/officeart/2005/8/layout/bList2"/>
    <dgm:cxn modelId="{ACE46489-BCDD-4AA6-BDD3-EB42612986A4}" type="presParOf" srcId="{AA1508F6-4710-4C76-97E8-694D173C39EB}" destId="{90F77085-06B2-4CF9-B545-6AB8B4A24B2A}" srcOrd="1" destOrd="0" presId="urn:microsoft.com/office/officeart/2005/8/layout/bList2"/>
    <dgm:cxn modelId="{76031FE9-5005-4ADD-B82F-AEEC563883B4}" type="presParOf" srcId="{AA1508F6-4710-4C76-97E8-694D173C39EB}" destId="{CD48C977-D1CD-45AB-AEE6-4CA07A59E877}" srcOrd="2" destOrd="0" presId="urn:microsoft.com/office/officeart/2005/8/layout/bList2"/>
    <dgm:cxn modelId="{7306A34F-1B49-4E8A-B782-0E1CA23496E5}" type="presParOf" srcId="{CD48C977-D1CD-45AB-AEE6-4CA07A59E877}" destId="{417F1B79-9FD8-4F7E-B5FD-A16D8CC55C23}" srcOrd="0" destOrd="0" presId="urn:microsoft.com/office/officeart/2005/8/layout/bList2"/>
    <dgm:cxn modelId="{67E5A933-1634-46D5-ADE2-DFF259C9BAB6}" type="presParOf" srcId="{CD48C977-D1CD-45AB-AEE6-4CA07A59E877}" destId="{7DED3B64-0322-4FAE-826C-C19C961BE1D9}" srcOrd="1" destOrd="0" presId="urn:microsoft.com/office/officeart/2005/8/layout/bList2"/>
    <dgm:cxn modelId="{49384916-E5C7-4555-87A1-0FF08A4C19E3}" type="presParOf" srcId="{CD48C977-D1CD-45AB-AEE6-4CA07A59E877}" destId="{DFACB8EE-286A-414D-A499-690C32BB4770}" srcOrd="2" destOrd="0" presId="urn:microsoft.com/office/officeart/2005/8/layout/bList2"/>
    <dgm:cxn modelId="{5A2719B5-0C39-4802-934D-BE9732ACF1BC}" type="presParOf" srcId="{CD48C977-D1CD-45AB-AEE6-4CA07A59E877}" destId="{9B7E3A5D-89EF-4514-BE6E-F2BF959E4A1D}" srcOrd="3" destOrd="0" presId="urn:microsoft.com/office/officeart/2005/8/layout/bList2"/>
    <dgm:cxn modelId="{13B378D4-4EC2-4ED6-A801-242BDB632DEC}" type="presParOf" srcId="{AA1508F6-4710-4C76-97E8-694D173C39EB}" destId="{52F9941B-DC04-4523-8577-7019B160C83D}" srcOrd="3" destOrd="0" presId="urn:microsoft.com/office/officeart/2005/8/layout/bList2"/>
    <dgm:cxn modelId="{FEE6B2FE-D801-49A6-BE58-8B069C626D70}" type="presParOf" srcId="{AA1508F6-4710-4C76-97E8-694D173C39EB}" destId="{CEEB30FC-685C-4C99-8B27-F3A91EDE1694}" srcOrd="4" destOrd="0" presId="urn:microsoft.com/office/officeart/2005/8/layout/bList2"/>
    <dgm:cxn modelId="{509B82AB-ACA0-4EF6-A857-0E70343E0030}" type="presParOf" srcId="{CEEB30FC-685C-4C99-8B27-F3A91EDE1694}" destId="{B3C3F4C3-D987-4BA6-8CFD-338AE4E3C55D}" srcOrd="0" destOrd="0" presId="urn:microsoft.com/office/officeart/2005/8/layout/bList2"/>
    <dgm:cxn modelId="{E218F1EE-6E2F-4D8C-9966-C4C1D9808830}" type="presParOf" srcId="{CEEB30FC-685C-4C99-8B27-F3A91EDE1694}" destId="{95D87D3A-520D-4D05-ACD5-E2FC3EF03C4C}" srcOrd="1" destOrd="0" presId="urn:microsoft.com/office/officeart/2005/8/layout/bList2"/>
    <dgm:cxn modelId="{899DED56-F42F-45BB-BC59-AFD1FBB70406}" type="presParOf" srcId="{CEEB30FC-685C-4C99-8B27-F3A91EDE1694}" destId="{7EB2668F-419A-4739-8A12-AB1188740E2A}" srcOrd="2" destOrd="0" presId="urn:microsoft.com/office/officeart/2005/8/layout/bList2"/>
    <dgm:cxn modelId="{95828DD0-1FA9-4033-94A6-5F5BB149A51B}" type="presParOf" srcId="{CEEB30FC-685C-4C99-8B27-F3A91EDE1694}" destId="{9435CDF4-95E9-4A44-A601-49B660FD126A}" srcOrd="3" destOrd="0" presId="urn:microsoft.com/office/officeart/2005/8/layout/bList2"/>
    <dgm:cxn modelId="{10F000DF-B844-423A-AB78-84C712F4B43D}" type="presParOf" srcId="{AA1508F6-4710-4C76-97E8-694D173C39EB}" destId="{50DAB1BE-2888-4188-AEC0-01B2D5430A29}" srcOrd="5" destOrd="0" presId="urn:microsoft.com/office/officeart/2005/8/layout/bList2"/>
    <dgm:cxn modelId="{5C385241-3398-4E21-8845-0D46A7906D88}" type="presParOf" srcId="{AA1508F6-4710-4C76-97E8-694D173C39EB}" destId="{BBE7D73C-90FF-4DAD-8C74-BA5B4E943591}" srcOrd="6" destOrd="0" presId="urn:microsoft.com/office/officeart/2005/8/layout/bList2"/>
    <dgm:cxn modelId="{96472E91-5F7E-4E53-AA98-DBDF2E4CA012}" type="presParOf" srcId="{BBE7D73C-90FF-4DAD-8C74-BA5B4E943591}" destId="{5B8D1D48-302D-4364-A1B0-DA1CAF5D569B}" srcOrd="0" destOrd="0" presId="urn:microsoft.com/office/officeart/2005/8/layout/bList2"/>
    <dgm:cxn modelId="{8CB3FCF3-B86E-4B29-8D9C-5B627136B0CB}" type="presParOf" srcId="{BBE7D73C-90FF-4DAD-8C74-BA5B4E943591}" destId="{9E3CEB97-D578-4C85-A959-80782BA2F6EF}" srcOrd="1" destOrd="0" presId="urn:microsoft.com/office/officeart/2005/8/layout/bList2"/>
    <dgm:cxn modelId="{5D67688A-9507-41DA-B917-87FE20E644CF}" type="presParOf" srcId="{BBE7D73C-90FF-4DAD-8C74-BA5B4E943591}" destId="{CBA0CF7A-D372-4434-8CB8-7E39C8B623DE}" srcOrd="2" destOrd="0" presId="urn:microsoft.com/office/officeart/2005/8/layout/bList2"/>
    <dgm:cxn modelId="{2A379200-3982-4D04-8B93-16A1F08E974B}" type="presParOf" srcId="{BBE7D73C-90FF-4DAD-8C74-BA5B4E943591}" destId="{776ADE26-8D2B-4832-8D20-DF1336248895}" srcOrd="3" destOrd="0" presId="urn:microsoft.com/office/officeart/2005/8/layout/bList2"/>
    <dgm:cxn modelId="{DD715233-E96F-42C2-AB84-89A985B54492}" type="presParOf" srcId="{AA1508F6-4710-4C76-97E8-694D173C39EB}" destId="{C8A627B1-0F3F-43EA-AB9F-51BFF6A63618}" srcOrd="7" destOrd="0" presId="urn:microsoft.com/office/officeart/2005/8/layout/bList2"/>
    <dgm:cxn modelId="{29D3E446-AC21-4248-869B-11A2FAFEFFDE}" type="presParOf" srcId="{AA1508F6-4710-4C76-97E8-694D173C39EB}" destId="{B13B1318-6C71-4335-ABD1-F8973052CCF3}" srcOrd="8" destOrd="0" presId="urn:microsoft.com/office/officeart/2005/8/layout/bList2"/>
    <dgm:cxn modelId="{79B1748C-E4D1-4D5B-B8B4-AD9A79909E48}" type="presParOf" srcId="{B13B1318-6C71-4335-ABD1-F8973052CCF3}" destId="{EDB32EF6-E326-4E1C-B4C5-B98DAAFD88C9}" srcOrd="0" destOrd="0" presId="urn:microsoft.com/office/officeart/2005/8/layout/bList2"/>
    <dgm:cxn modelId="{E847B9C7-3C27-4FBD-A1F7-5FE29BC2D969}" type="presParOf" srcId="{B13B1318-6C71-4335-ABD1-F8973052CCF3}" destId="{F1EAC381-E89A-465E-BB18-C30570CAC2C2}" srcOrd="1" destOrd="0" presId="urn:microsoft.com/office/officeart/2005/8/layout/bList2"/>
    <dgm:cxn modelId="{3EF3E5D1-3425-45D4-8AA0-C4708D73B624}" type="presParOf" srcId="{B13B1318-6C71-4335-ABD1-F8973052CCF3}" destId="{C4EE32E7-018B-426D-8CFC-962409906E74}" srcOrd="2" destOrd="0" presId="urn:microsoft.com/office/officeart/2005/8/layout/bList2"/>
    <dgm:cxn modelId="{252D7B21-33BF-4D7B-875A-E958700305D4}" type="presParOf" srcId="{B13B1318-6C71-4335-ABD1-F8973052CCF3}" destId="{87B80C20-F868-4C62-ADC1-91C686347F54}" srcOrd="3" destOrd="0" presId="urn:microsoft.com/office/officeart/2005/8/layout/bList2"/>
    <dgm:cxn modelId="{8795BD5C-6533-4DE0-A686-1004C63897EE}" type="presParOf" srcId="{AA1508F6-4710-4C76-97E8-694D173C39EB}" destId="{529A4D77-2897-4FD8-83B9-EC37B94C40F2}" srcOrd="9" destOrd="0" presId="urn:microsoft.com/office/officeart/2005/8/layout/bList2"/>
    <dgm:cxn modelId="{2B9E8542-6407-4F57-B68E-BDB207230092}" type="presParOf" srcId="{AA1508F6-4710-4C76-97E8-694D173C39EB}" destId="{4D3B4762-FBF6-4890-AF7A-E6CD5366B97D}" srcOrd="10" destOrd="0" presId="urn:microsoft.com/office/officeart/2005/8/layout/bList2"/>
    <dgm:cxn modelId="{D0EBB1A9-A7EF-4D01-82EE-4AD8D1D2BF21}" type="presParOf" srcId="{4D3B4762-FBF6-4890-AF7A-E6CD5366B97D}" destId="{2B533D42-AABD-4E04-A13A-E34BD61BDFC2}" srcOrd="0" destOrd="0" presId="urn:microsoft.com/office/officeart/2005/8/layout/bList2"/>
    <dgm:cxn modelId="{6CCF15F4-9E5A-44E4-9DA7-B08AB501F4FE}" type="presParOf" srcId="{4D3B4762-FBF6-4890-AF7A-E6CD5366B97D}" destId="{A50EF824-1157-4446-B968-7589A8607D7E}" srcOrd="1" destOrd="0" presId="urn:microsoft.com/office/officeart/2005/8/layout/bList2"/>
    <dgm:cxn modelId="{A5F336CD-DF39-4AE5-A1E0-C50D97CFD7DC}" type="presParOf" srcId="{4D3B4762-FBF6-4890-AF7A-E6CD5366B97D}" destId="{8607DFC5-7736-423C-A219-3426AE13545E}" srcOrd="2" destOrd="0" presId="urn:microsoft.com/office/officeart/2005/8/layout/bList2"/>
    <dgm:cxn modelId="{E06419E9-1357-4DFB-99D5-227679A74D62}" type="presParOf" srcId="{4D3B4762-FBF6-4890-AF7A-E6CD5366B97D}" destId="{5BD7DB67-210B-4405-A0E7-38356CF70E2F}" srcOrd="3" destOrd="0" presId="urn:microsoft.com/office/officeart/2005/8/layout/bList2"/>
    <dgm:cxn modelId="{FC94D7CC-45E5-4C84-98E2-0F51AF520B97}" type="presParOf" srcId="{AA1508F6-4710-4C76-97E8-694D173C39EB}" destId="{22CDAA9A-9C10-43AF-8D7D-417B86A598E0}" srcOrd="11" destOrd="0" presId="urn:microsoft.com/office/officeart/2005/8/layout/bList2"/>
    <dgm:cxn modelId="{194DDF2A-0062-4234-AB05-C8F876C4FF21}" type="presParOf" srcId="{AA1508F6-4710-4C76-97E8-694D173C39EB}" destId="{43B6FD7E-3F27-4A44-AA72-08E4B909BF23}" srcOrd="12" destOrd="0" presId="urn:microsoft.com/office/officeart/2005/8/layout/bList2"/>
    <dgm:cxn modelId="{18673D42-97F5-4F97-AC49-62780D77329F}" type="presParOf" srcId="{43B6FD7E-3F27-4A44-AA72-08E4B909BF23}" destId="{BD152224-E9E2-48B5-A348-8A51BE68A90F}" srcOrd="0" destOrd="0" presId="urn:microsoft.com/office/officeart/2005/8/layout/bList2"/>
    <dgm:cxn modelId="{17FE3E39-20B1-4564-B37E-22BDCE8C6A23}" type="presParOf" srcId="{43B6FD7E-3F27-4A44-AA72-08E4B909BF23}" destId="{3063AAD8-2A08-4256-B30E-3CAF655E8358}" srcOrd="1" destOrd="0" presId="urn:microsoft.com/office/officeart/2005/8/layout/bList2"/>
    <dgm:cxn modelId="{31E89213-DCC0-4452-B3B8-F731511B8353}" type="presParOf" srcId="{43B6FD7E-3F27-4A44-AA72-08E4B909BF23}" destId="{6932F34D-7547-47B4-B659-40F0A80C1FF1}" srcOrd="2" destOrd="0" presId="urn:microsoft.com/office/officeart/2005/8/layout/bList2"/>
    <dgm:cxn modelId="{2A580959-0363-4FBE-B521-887B3537F1DF}" type="presParOf" srcId="{43B6FD7E-3F27-4A44-AA72-08E4B909BF23}" destId="{F5AE3E7C-92A6-4D5C-BA78-52A7BFA2157D}" srcOrd="3" destOrd="0" presId="urn:microsoft.com/office/officeart/2005/8/layout/bList2"/>
    <dgm:cxn modelId="{EB405D68-99FA-4338-B0F6-A3A93BD682E0}" type="presParOf" srcId="{AA1508F6-4710-4C76-97E8-694D173C39EB}" destId="{26BA7AA3-4937-4612-8F08-A648EAF9D806}" srcOrd="13" destOrd="0" presId="urn:microsoft.com/office/officeart/2005/8/layout/bList2"/>
    <dgm:cxn modelId="{11C2636C-D846-4782-9AFF-676648C5C14D}" type="presParOf" srcId="{AA1508F6-4710-4C76-97E8-694D173C39EB}" destId="{6E39EC5D-B9B1-445C-A3CB-58AE372B4427}" srcOrd="14" destOrd="0" presId="urn:microsoft.com/office/officeart/2005/8/layout/bList2"/>
    <dgm:cxn modelId="{4C731135-A0DA-4ABA-8DD7-38FF9F8F8B0D}" type="presParOf" srcId="{6E39EC5D-B9B1-445C-A3CB-58AE372B4427}" destId="{BB260C0F-22C5-456A-909D-5216CFD30EEF}" srcOrd="0" destOrd="0" presId="urn:microsoft.com/office/officeart/2005/8/layout/bList2"/>
    <dgm:cxn modelId="{0529A2DF-398D-42FE-8A53-519F72C1BF46}" type="presParOf" srcId="{6E39EC5D-B9B1-445C-A3CB-58AE372B4427}" destId="{5F38D977-8EB2-4D44-AC15-002EE9E24031}" srcOrd="1" destOrd="0" presId="urn:microsoft.com/office/officeart/2005/8/layout/bList2"/>
    <dgm:cxn modelId="{83560633-870C-4EDE-9079-34967AF35813}" type="presParOf" srcId="{6E39EC5D-B9B1-445C-A3CB-58AE372B4427}" destId="{1B84F3F8-EB73-427A-BCA3-5D35344E31BB}" srcOrd="2" destOrd="0" presId="urn:microsoft.com/office/officeart/2005/8/layout/bList2"/>
    <dgm:cxn modelId="{CB7D6668-1448-48F9-B6C3-7FBD0975D477}" type="presParOf" srcId="{6E39EC5D-B9B1-445C-A3CB-58AE372B4427}" destId="{5BAD9635-C583-4EFA-9518-4CF9825E892C}" srcOrd="3" destOrd="0" presId="urn:microsoft.com/office/officeart/2005/8/layout/bList2"/>
    <dgm:cxn modelId="{515FEE43-FE5A-4A95-B00D-7959F1E6EB63}" type="presParOf" srcId="{AA1508F6-4710-4C76-97E8-694D173C39EB}" destId="{03CAA752-1069-4341-A240-FBFDC714E5C5}" srcOrd="15" destOrd="0" presId="urn:microsoft.com/office/officeart/2005/8/layout/bList2"/>
    <dgm:cxn modelId="{CBA211E0-BF2C-4EF5-B87A-BDA0F9CF9BCC}" type="presParOf" srcId="{AA1508F6-4710-4C76-97E8-694D173C39EB}" destId="{38C56DB8-A18B-44A1-BC99-1319C60A3875}" srcOrd="16" destOrd="0" presId="urn:microsoft.com/office/officeart/2005/8/layout/bList2"/>
    <dgm:cxn modelId="{63764D3C-1A84-4C7C-B70C-87375BEF262D}" type="presParOf" srcId="{38C56DB8-A18B-44A1-BC99-1319C60A3875}" destId="{12B6E977-CED8-4AC0-B5EE-22DC0D591E59}" srcOrd="0" destOrd="0" presId="urn:microsoft.com/office/officeart/2005/8/layout/bList2"/>
    <dgm:cxn modelId="{9337079E-DD95-4E77-8087-AC98F04B78CC}" type="presParOf" srcId="{38C56DB8-A18B-44A1-BC99-1319C60A3875}" destId="{D3705345-1C6D-4A64-AB3B-382362FA7E80}" srcOrd="1" destOrd="0" presId="urn:microsoft.com/office/officeart/2005/8/layout/bList2"/>
    <dgm:cxn modelId="{6132D6FF-7A34-45B3-823D-B3E75F717998}" type="presParOf" srcId="{38C56DB8-A18B-44A1-BC99-1319C60A3875}" destId="{2E8BE125-5C6D-4E6E-8F41-8057AEB1D6C5}" srcOrd="2" destOrd="0" presId="urn:microsoft.com/office/officeart/2005/8/layout/bList2"/>
    <dgm:cxn modelId="{1015C1E9-755D-4776-9F3C-36A456F29C8A}" type="presParOf" srcId="{38C56DB8-A18B-44A1-BC99-1319C60A3875}" destId="{4F5DC5A6-1FEE-4C56-8F70-01463BEE3791}" srcOrd="3" destOrd="0" presId="urn:microsoft.com/office/officeart/2005/8/layout/bList2"/>
    <dgm:cxn modelId="{8BB0525D-BD3F-4E4F-AF60-3043235BE289}" type="presParOf" srcId="{AA1508F6-4710-4C76-97E8-694D173C39EB}" destId="{7BEF1AE5-4AC3-4BE8-8396-649DCFF2E796}" srcOrd="17" destOrd="0" presId="urn:microsoft.com/office/officeart/2005/8/layout/bList2"/>
    <dgm:cxn modelId="{05825ADA-2C9C-40BD-86D7-F564B58CBB25}" type="presParOf" srcId="{AA1508F6-4710-4C76-97E8-694D173C39EB}" destId="{A2B5C675-50A8-45D6-A878-38989AA4F221}" srcOrd="18" destOrd="0" presId="urn:microsoft.com/office/officeart/2005/8/layout/bList2"/>
    <dgm:cxn modelId="{F9DBACD7-66F5-475F-880A-F3068AE7CD2A}" type="presParOf" srcId="{A2B5C675-50A8-45D6-A878-38989AA4F221}" destId="{37591D6C-5BAD-42B3-A744-A707F7CA1473}" srcOrd="0" destOrd="0" presId="urn:microsoft.com/office/officeart/2005/8/layout/bList2"/>
    <dgm:cxn modelId="{C46CA433-4C46-45A0-8EC7-9090E7FC1F13}" type="presParOf" srcId="{A2B5C675-50A8-45D6-A878-38989AA4F221}" destId="{64A8FF16-CB23-4632-87AC-1899F11A5B60}" srcOrd="1" destOrd="0" presId="urn:microsoft.com/office/officeart/2005/8/layout/bList2"/>
    <dgm:cxn modelId="{1F343363-2744-45F9-9629-982E52240FA8}" type="presParOf" srcId="{A2B5C675-50A8-45D6-A878-38989AA4F221}" destId="{6A7ECE9A-9CF7-42B4-BF52-DCC86DDC8924}" srcOrd="2" destOrd="0" presId="urn:microsoft.com/office/officeart/2005/8/layout/bList2"/>
    <dgm:cxn modelId="{7449113C-E811-4EF7-A4C1-E3425FAC7DCF}" type="presParOf" srcId="{A2B5C675-50A8-45D6-A878-38989AA4F221}" destId="{E87784CA-8B21-40F5-B2A6-DEA86B8AB5B0}" srcOrd="3" destOrd="0" presId="urn:microsoft.com/office/officeart/2005/8/layout/bList2"/>
    <dgm:cxn modelId="{3BA7E043-DF55-44E5-B4E1-113882F3B017}" type="presParOf" srcId="{AA1508F6-4710-4C76-97E8-694D173C39EB}" destId="{F2B8F4D6-1E48-4AAA-80D2-5523F2D4B26F}" srcOrd="19" destOrd="0" presId="urn:microsoft.com/office/officeart/2005/8/layout/bList2"/>
    <dgm:cxn modelId="{56FA743E-3E54-4C0E-8240-9D2128C3493C}" type="presParOf" srcId="{AA1508F6-4710-4C76-97E8-694D173C39EB}" destId="{49EDF477-CA84-4985-A160-3D851C61C29A}" srcOrd="20" destOrd="0" presId="urn:microsoft.com/office/officeart/2005/8/layout/bList2"/>
    <dgm:cxn modelId="{EB7379CA-631B-412D-9910-F3B764809071}" type="presParOf" srcId="{49EDF477-CA84-4985-A160-3D851C61C29A}" destId="{D3DE5BC7-F3CE-4B44-A535-20DF5A2261FE}" srcOrd="0" destOrd="0" presId="urn:microsoft.com/office/officeart/2005/8/layout/bList2"/>
    <dgm:cxn modelId="{E4588AB8-D696-4C79-BA9F-D966A3FC6C76}" type="presParOf" srcId="{49EDF477-CA84-4985-A160-3D851C61C29A}" destId="{87A62684-7A39-407D-8E08-D11D36368999}" srcOrd="1" destOrd="0" presId="urn:microsoft.com/office/officeart/2005/8/layout/bList2"/>
    <dgm:cxn modelId="{DAB1E11D-9F36-4869-BDC8-4A35C31C9AAB}" type="presParOf" srcId="{49EDF477-CA84-4985-A160-3D851C61C29A}" destId="{4A08958B-3CC9-4152-A721-2D444F41DB4F}" srcOrd="2" destOrd="0" presId="urn:microsoft.com/office/officeart/2005/8/layout/bList2"/>
    <dgm:cxn modelId="{C518515F-8410-485E-8FC1-DE8581814AFA}" type="presParOf" srcId="{49EDF477-CA84-4985-A160-3D851C61C29A}" destId="{D4DD21EA-0E30-4A40-9C96-708285B173D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41394-163A-4ABF-8C39-6EEB3566CF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2BA8A41-0632-40A7-97F4-A3F37F59542C}">
      <dgm:prSet phldrT="[Текст]"/>
      <dgm:spPr>
        <a:solidFill>
          <a:srgbClr val="EAF2EC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 формирования современной городской среды в 2026году –    1095,0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*тыс.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AD176-AC5F-4C76-A8A3-79D08A3AC05E}" type="parTrans" cxnId="{CE2A0EEE-6086-482F-A9C1-DCCFBD1719E6}">
      <dgm:prSet/>
      <dgm:spPr/>
      <dgm:t>
        <a:bodyPr/>
        <a:lstStyle/>
        <a:p>
          <a:endParaRPr lang="ru-RU"/>
        </a:p>
      </dgm:t>
    </dgm:pt>
    <dgm:pt modelId="{6315D3D3-8C99-489B-B6C1-F4BCF37D3A2A}" type="sibTrans" cxnId="{CE2A0EEE-6086-482F-A9C1-DCCFBD1719E6}">
      <dgm:prSet/>
      <dgm:spPr/>
      <dgm:t>
        <a:bodyPr/>
        <a:lstStyle/>
        <a:p>
          <a:endParaRPr lang="ru-RU"/>
        </a:p>
      </dgm:t>
    </dgm:pt>
    <dgm:pt modelId="{0E84B076-600C-4FB6-8B2C-E9FB3614B4A1}">
      <dgm:prSet phldrT="[Текст]"/>
      <dgm:spPr>
        <a:solidFill>
          <a:srgbClr val="EAF2EC">
            <a:alpha val="5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и общественных территорий в 2026 году –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1328,5 тыс. руб.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A9CC-288F-4DC6-B0CB-4A28EB35F1FD}" type="parTrans" cxnId="{D292CC2E-AE46-404D-9C68-D241B1961593}">
      <dgm:prSet/>
      <dgm:spPr/>
      <dgm:t>
        <a:bodyPr/>
        <a:lstStyle/>
        <a:p>
          <a:endParaRPr lang="ru-RU"/>
        </a:p>
      </dgm:t>
    </dgm:pt>
    <dgm:pt modelId="{4E11FC4D-0A93-40BD-BE8A-A97293091901}" type="sibTrans" cxnId="{D292CC2E-AE46-404D-9C68-D241B1961593}">
      <dgm:prSet/>
      <dgm:spPr/>
      <dgm:t>
        <a:bodyPr/>
        <a:lstStyle/>
        <a:p>
          <a:endParaRPr lang="ru-RU"/>
        </a:p>
      </dgm:t>
    </dgm:pt>
    <dgm:pt modelId="{5D6EED2E-0884-4A68-97B4-5F072838A499}" type="pres">
      <dgm:prSet presAssocID="{37641394-163A-4ABF-8C39-6EEB3566CF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F131DF-BB21-41C0-B50E-2381FF9BB511}" type="pres">
      <dgm:prSet presAssocID="{37641394-163A-4ABF-8C39-6EEB3566CFD4}" presName="Name1" presStyleCnt="0"/>
      <dgm:spPr/>
    </dgm:pt>
    <dgm:pt modelId="{2058A503-6802-46F9-927E-4D0A081A440E}" type="pres">
      <dgm:prSet presAssocID="{37641394-163A-4ABF-8C39-6EEB3566CFD4}" presName="cycle" presStyleCnt="0"/>
      <dgm:spPr/>
    </dgm:pt>
    <dgm:pt modelId="{D4F9CA52-F50B-4532-A1FD-B79C440DB3AA}" type="pres">
      <dgm:prSet presAssocID="{37641394-163A-4ABF-8C39-6EEB3566CFD4}" presName="srcNode" presStyleLbl="node1" presStyleIdx="0" presStyleCnt="2"/>
      <dgm:spPr/>
    </dgm:pt>
    <dgm:pt modelId="{E732B724-0509-4289-A976-B49FF251E3E0}" type="pres">
      <dgm:prSet presAssocID="{37641394-163A-4ABF-8C39-6EEB3566CFD4}" presName="conn" presStyleLbl="parChTrans1D2" presStyleIdx="0" presStyleCnt="1"/>
      <dgm:spPr/>
      <dgm:t>
        <a:bodyPr/>
        <a:lstStyle/>
        <a:p>
          <a:endParaRPr lang="ru-RU"/>
        </a:p>
      </dgm:t>
    </dgm:pt>
    <dgm:pt modelId="{4796B245-8F99-48E3-B666-12AA87645872}" type="pres">
      <dgm:prSet presAssocID="{37641394-163A-4ABF-8C39-6EEB3566CFD4}" presName="extraNode" presStyleLbl="node1" presStyleIdx="0" presStyleCnt="2"/>
      <dgm:spPr/>
    </dgm:pt>
    <dgm:pt modelId="{2116F608-CA18-4470-A558-352562E32D7E}" type="pres">
      <dgm:prSet presAssocID="{37641394-163A-4ABF-8C39-6EEB3566CFD4}" presName="dstNode" presStyleLbl="node1" presStyleIdx="0" presStyleCnt="2"/>
      <dgm:spPr/>
    </dgm:pt>
    <dgm:pt modelId="{B757B380-8161-4BC2-B556-A6867ADC50AD}" type="pres">
      <dgm:prSet presAssocID="{E2BA8A41-0632-40A7-97F4-A3F37F59542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A77C9-922B-46E9-96DA-06C077E09610}" type="pres">
      <dgm:prSet presAssocID="{E2BA8A41-0632-40A7-97F4-A3F37F59542C}" presName="accent_1" presStyleCnt="0"/>
      <dgm:spPr/>
    </dgm:pt>
    <dgm:pt modelId="{C2709EC5-3FFB-433A-8D99-C40B50B07B46}" type="pres">
      <dgm:prSet presAssocID="{E2BA8A41-0632-40A7-97F4-A3F37F59542C}" presName="accentRepeatNode" presStyleLbl="solidFgAcc1" presStyleIdx="0" presStyleCnt="2" custLinFactNeighborX="1705" custLinFactNeighborY="-2408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CE881F-1F7B-406D-919D-D0B62D511433}" type="pres">
      <dgm:prSet presAssocID="{0E84B076-600C-4FB6-8B2C-E9FB3614B4A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9D1B-1A73-4EAA-9760-6C24C7F04A2C}" type="pres">
      <dgm:prSet presAssocID="{0E84B076-600C-4FB6-8B2C-E9FB3614B4A1}" presName="accent_2" presStyleCnt="0"/>
      <dgm:spPr/>
    </dgm:pt>
    <dgm:pt modelId="{31D5F873-46EB-4B99-A320-2C277C8CDEDF}" type="pres">
      <dgm:prSet presAssocID="{0E84B076-600C-4FB6-8B2C-E9FB3614B4A1}" presName="accentRepeatNode" presStyleLbl="solidFgAcc1" presStyleIdx="1" presStyleCnt="2" custLinFactNeighborX="2508" custLinFactNeighborY="4014"/>
      <dgm:spPr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11333F0-B9A4-451A-8436-B114678CF048}" type="presOf" srcId="{37641394-163A-4ABF-8C39-6EEB3566CFD4}" destId="{5D6EED2E-0884-4A68-97B4-5F072838A499}" srcOrd="0" destOrd="0" presId="urn:microsoft.com/office/officeart/2008/layout/VerticalCurvedList"/>
    <dgm:cxn modelId="{D292CC2E-AE46-404D-9C68-D241B1961593}" srcId="{37641394-163A-4ABF-8C39-6EEB3566CFD4}" destId="{0E84B076-600C-4FB6-8B2C-E9FB3614B4A1}" srcOrd="1" destOrd="0" parTransId="{4B68A9CC-288F-4DC6-B0CB-4A28EB35F1FD}" sibTransId="{4E11FC4D-0A93-40BD-BE8A-A97293091901}"/>
    <dgm:cxn modelId="{09C10333-11F1-40D5-A3FA-E9A636CB2272}" type="presOf" srcId="{0E84B076-600C-4FB6-8B2C-E9FB3614B4A1}" destId="{CDCE881F-1F7B-406D-919D-D0B62D511433}" srcOrd="0" destOrd="0" presId="urn:microsoft.com/office/officeart/2008/layout/VerticalCurvedList"/>
    <dgm:cxn modelId="{71582988-0CFF-4A60-B48B-7E9784182FFB}" type="presOf" srcId="{E2BA8A41-0632-40A7-97F4-A3F37F59542C}" destId="{B757B380-8161-4BC2-B556-A6867ADC50AD}" srcOrd="0" destOrd="0" presId="urn:microsoft.com/office/officeart/2008/layout/VerticalCurvedList"/>
    <dgm:cxn modelId="{CE2A0EEE-6086-482F-A9C1-DCCFBD1719E6}" srcId="{37641394-163A-4ABF-8C39-6EEB3566CFD4}" destId="{E2BA8A41-0632-40A7-97F4-A3F37F59542C}" srcOrd="0" destOrd="0" parTransId="{65CAD176-AC5F-4C76-A8A3-79D08A3AC05E}" sibTransId="{6315D3D3-8C99-489B-B6C1-F4BCF37D3A2A}"/>
    <dgm:cxn modelId="{76DC47F3-0193-4FBA-B226-45489144AB6A}" type="presOf" srcId="{6315D3D3-8C99-489B-B6C1-F4BCF37D3A2A}" destId="{E732B724-0509-4289-A976-B49FF251E3E0}" srcOrd="0" destOrd="0" presId="urn:microsoft.com/office/officeart/2008/layout/VerticalCurvedList"/>
    <dgm:cxn modelId="{AA0DD774-60D9-4BEF-9396-E4DA86856EE4}" type="presParOf" srcId="{5D6EED2E-0884-4A68-97B4-5F072838A499}" destId="{97F131DF-BB21-41C0-B50E-2381FF9BB511}" srcOrd="0" destOrd="0" presId="urn:microsoft.com/office/officeart/2008/layout/VerticalCurvedList"/>
    <dgm:cxn modelId="{E9AE7F81-D93D-4767-8C18-5E0EA64159FE}" type="presParOf" srcId="{97F131DF-BB21-41C0-B50E-2381FF9BB511}" destId="{2058A503-6802-46F9-927E-4D0A081A440E}" srcOrd="0" destOrd="0" presId="urn:microsoft.com/office/officeart/2008/layout/VerticalCurvedList"/>
    <dgm:cxn modelId="{79F85FDA-892C-4A2F-9E73-1331A4D3B449}" type="presParOf" srcId="{2058A503-6802-46F9-927E-4D0A081A440E}" destId="{D4F9CA52-F50B-4532-A1FD-B79C440DB3AA}" srcOrd="0" destOrd="0" presId="urn:microsoft.com/office/officeart/2008/layout/VerticalCurvedList"/>
    <dgm:cxn modelId="{B25BBC3D-99F3-4421-8B53-1E9BBB47DB9A}" type="presParOf" srcId="{2058A503-6802-46F9-927E-4D0A081A440E}" destId="{E732B724-0509-4289-A976-B49FF251E3E0}" srcOrd="1" destOrd="0" presId="urn:microsoft.com/office/officeart/2008/layout/VerticalCurvedList"/>
    <dgm:cxn modelId="{A29D21FE-F017-492C-896C-1C3412FD7877}" type="presParOf" srcId="{2058A503-6802-46F9-927E-4D0A081A440E}" destId="{4796B245-8F99-48E3-B666-12AA87645872}" srcOrd="2" destOrd="0" presId="urn:microsoft.com/office/officeart/2008/layout/VerticalCurvedList"/>
    <dgm:cxn modelId="{1645FDE7-15FC-4EFC-B001-295C2DF1B0FE}" type="presParOf" srcId="{2058A503-6802-46F9-927E-4D0A081A440E}" destId="{2116F608-CA18-4470-A558-352562E32D7E}" srcOrd="3" destOrd="0" presId="urn:microsoft.com/office/officeart/2008/layout/VerticalCurvedList"/>
    <dgm:cxn modelId="{43E04216-D1E4-4F54-A801-B32EE5981E70}" type="presParOf" srcId="{97F131DF-BB21-41C0-B50E-2381FF9BB511}" destId="{B757B380-8161-4BC2-B556-A6867ADC50AD}" srcOrd="1" destOrd="0" presId="urn:microsoft.com/office/officeart/2008/layout/VerticalCurvedList"/>
    <dgm:cxn modelId="{AFD582CA-C1E8-4E61-B9A7-2364504649C7}" type="presParOf" srcId="{97F131DF-BB21-41C0-B50E-2381FF9BB511}" destId="{4CEA77C9-922B-46E9-96DA-06C077E09610}" srcOrd="2" destOrd="0" presId="urn:microsoft.com/office/officeart/2008/layout/VerticalCurvedList"/>
    <dgm:cxn modelId="{641B8383-1909-492B-A709-F74309A79638}" type="presParOf" srcId="{4CEA77C9-922B-46E9-96DA-06C077E09610}" destId="{C2709EC5-3FFB-433A-8D99-C40B50B07B46}" srcOrd="0" destOrd="0" presId="urn:microsoft.com/office/officeart/2008/layout/VerticalCurvedList"/>
    <dgm:cxn modelId="{4B6D2A22-34B1-4EF3-A320-A33577169C31}" type="presParOf" srcId="{97F131DF-BB21-41C0-B50E-2381FF9BB511}" destId="{CDCE881F-1F7B-406D-919D-D0B62D511433}" srcOrd="3" destOrd="0" presId="urn:microsoft.com/office/officeart/2008/layout/VerticalCurvedList"/>
    <dgm:cxn modelId="{EFDB1E4F-296F-42D8-A8CD-052E186FBC0E}" type="presParOf" srcId="{97F131DF-BB21-41C0-B50E-2381FF9BB511}" destId="{E0279D1B-1A73-4EAA-9760-6C24C7F04A2C}" srcOrd="4" destOrd="0" presId="urn:microsoft.com/office/officeart/2008/layout/VerticalCurvedList"/>
    <dgm:cxn modelId="{B414BB28-5B8D-47C1-9FE3-FCC77A7D254B}" type="presParOf" srcId="{E0279D1B-1A73-4EAA-9760-6C24C7F04A2C}" destId="{31D5F873-46EB-4B99-A320-2C277C8CDE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C3FE3-1BF5-4233-ACEA-7A0C9A0BC5D1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167F06-BDF6-46C5-A255-D11BA21CC4A7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i="0" dirty="0" smtClean="0">
              <a:solidFill>
                <a:srgbClr val="000000"/>
              </a:solidFill>
            </a:rPr>
            <a:t>2952,0</a:t>
          </a:r>
          <a:r>
            <a:rPr lang="ru-RU" sz="1150" dirty="0" smtClean="0">
              <a:solidFill>
                <a:srgbClr val="000000"/>
              </a:solidFill>
            </a:rPr>
            <a:t> </a:t>
          </a:r>
          <a:r>
            <a:rPr lang="ru-RU" sz="1150" b="1" dirty="0" smtClean="0">
              <a:solidFill>
                <a:srgbClr val="000000"/>
              </a:solidFill>
            </a:rPr>
            <a:t>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4999CB02-7BAC-417B-BB7F-F352EA974B10}" type="parTrans" cxnId="{B8E7E1B8-0EFC-4E4E-BE12-775D9B0D0A99}">
      <dgm:prSet/>
      <dgm:spPr/>
      <dgm:t>
        <a:bodyPr/>
        <a:lstStyle/>
        <a:p>
          <a:endParaRPr lang="ru-RU"/>
        </a:p>
      </dgm:t>
    </dgm:pt>
    <dgm:pt modelId="{DDB45A00-178F-42CC-977B-1396FF29EFCD}" type="sibTrans" cxnId="{B8E7E1B8-0EFC-4E4E-BE12-775D9B0D0A99}">
      <dgm:prSet/>
      <dgm:spPr/>
      <dgm:t>
        <a:bodyPr/>
        <a:lstStyle/>
        <a:p>
          <a:endParaRPr lang="ru-RU"/>
        </a:p>
      </dgm:t>
    </dgm:pt>
    <dgm:pt modelId="{F058B2F8-B3BA-4CC6-811E-B4B7BBA302EF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dirty="0" smtClean="0">
              <a:solidFill>
                <a:srgbClr val="000000"/>
              </a:solidFill>
            </a:rPr>
            <a:t>3455,5 тыс. руб.</a:t>
          </a:r>
          <a:endParaRPr lang="ru-RU" sz="1150" dirty="0">
            <a:solidFill>
              <a:srgbClr val="000000"/>
            </a:solidFill>
          </a:endParaRPr>
        </a:p>
      </dgm:t>
    </dgm:pt>
    <dgm:pt modelId="{3A84627D-35EB-422D-B132-F576BA26A9CF}" type="parTrans" cxnId="{05287F4A-B3F1-471D-888D-53305FEAE863}">
      <dgm:prSet/>
      <dgm:spPr/>
      <dgm:t>
        <a:bodyPr/>
        <a:lstStyle/>
        <a:p>
          <a:endParaRPr lang="ru-RU"/>
        </a:p>
      </dgm:t>
    </dgm:pt>
    <dgm:pt modelId="{7AB688A0-74B3-49C7-A474-372085A9B87F}" type="sibTrans" cxnId="{05287F4A-B3F1-471D-888D-53305FEAE863}">
      <dgm:prSet/>
      <dgm:spPr/>
      <dgm:t>
        <a:bodyPr/>
        <a:lstStyle/>
        <a:p>
          <a:endParaRPr lang="ru-RU"/>
        </a:p>
      </dgm:t>
    </dgm:pt>
    <dgm:pt modelId="{F7F92238-5760-4A78-A208-AAF12C4C33AE}">
      <dgm:prSet custT="1"/>
      <dgm:spPr/>
      <dgm:t>
        <a:bodyPr/>
        <a:lstStyle/>
        <a:p>
          <a:pPr rtl="0"/>
          <a:r>
            <a:rPr lang="ru-RU" sz="1150" dirty="0" smtClean="0">
              <a:solidFill>
                <a:srgbClr val="000000"/>
              </a:solidFill>
            </a:rPr>
            <a:t>Средства местным бюджетам на осуществление государственных полномочий по обеспечению детей-сирот и детей, оставшихся без попечения родителей, лиц из числа детей-сирот детей, оставшихся без попечения родителей жилыми помещениями, за счет средств областного бюджета в сумме </a:t>
          </a:r>
          <a:r>
            <a:rPr lang="ru-RU" sz="1150" b="1" dirty="0" smtClean="0">
              <a:solidFill>
                <a:srgbClr val="000000"/>
              </a:solidFill>
            </a:rPr>
            <a:t>2629,5 тыс. руб.</a:t>
          </a:r>
          <a:endParaRPr lang="ru-RU" sz="1150" b="1" dirty="0">
            <a:solidFill>
              <a:srgbClr val="000000"/>
            </a:solidFill>
          </a:endParaRPr>
        </a:p>
      </dgm:t>
    </dgm:pt>
    <dgm:pt modelId="{EE346152-4539-45FE-A1B6-03CD4ED9AD7A}" type="parTrans" cxnId="{B3EB81D0-D020-4024-8454-F76EC959F461}">
      <dgm:prSet/>
      <dgm:spPr/>
    </dgm:pt>
    <dgm:pt modelId="{8DFD466D-3076-4CC7-9571-606ABC22F88D}" type="sibTrans" cxnId="{B3EB81D0-D020-4024-8454-F76EC959F461}">
      <dgm:prSet/>
      <dgm:spPr/>
    </dgm:pt>
    <dgm:pt modelId="{DF68DAB2-178B-4ACD-AEB0-7F8A7C72B562}" type="pres">
      <dgm:prSet presAssocID="{80CC3FE3-1BF5-4233-ACEA-7A0C9A0BC5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A4ABB-4FC4-4DB4-8971-31231C8DD9DD}" type="pres">
      <dgm:prSet presAssocID="{BB167F06-BDF6-46C5-A255-D11BA21CC4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279-6878-4CAF-B277-E4F5F2E3B908}" type="pres">
      <dgm:prSet presAssocID="{DDB45A00-178F-42CC-977B-1396FF29EFCD}" presName="spacer" presStyleCnt="0"/>
      <dgm:spPr/>
    </dgm:pt>
    <dgm:pt modelId="{7FF586F7-5FC1-4EDC-ADEE-3B7B15FE59C2}" type="pres">
      <dgm:prSet presAssocID="{F058B2F8-B3BA-4CC6-811E-B4B7BBA302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EA0A9-500A-4AF5-8AED-F140B2446D58}" type="pres">
      <dgm:prSet presAssocID="{7AB688A0-74B3-49C7-A474-372085A9B87F}" presName="spacer" presStyleCnt="0"/>
      <dgm:spPr/>
    </dgm:pt>
    <dgm:pt modelId="{944C04E2-5A55-4735-8430-B3D67B259A2A}" type="pres">
      <dgm:prSet presAssocID="{F7F92238-5760-4A78-A208-AAF12C4C33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7C19E-A9B4-45BF-B957-E83EFC21AA64}" type="presOf" srcId="{BB167F06-BDF6-46C5-A255-D11BA21CC4A7}" destId="{C93A4ABB-4FC4-4DB4-8971-31231C8DD9DD}" srcOrd="0" destOrd="0" presId="urn:microsoft.com/office/officeart/2005/8/layout/vList2"/>
    <dgm:cxn modelId="{17B0C48A-2559-4AD7-96E8-F27375945F0E}" type="presOf" srcId="{80CC3FE3-1BF5-4233-ACEA-7A0C9A0BC5D1}" destId="{DF68DAB2-178B-4ACD-AEB0-7F8A7C72B562}" srcOrd="0" destOrd="0" presId="urn:microsoft.com/office/officeart/2005/8/layout/vList2"/>
    <dgm:cxn modelId="{B8E7E1B8-0EFC-4E4E-BE12-775D9B0D0A99}" srcId="{80CC3FE3-1BF5-4233-ACEA-7A0C9A0BC5D1}" destId="{BB167F06-BDF6-46C5-A255-D11BA21CC4A7}" srcOrd="0" destOrd="0" parTransId="{4999CB02-7BAC-417B-BB7F-F352EA974B10}" sibTransId="{DDB45A00-178F-42CC-977B-1396FF29EFCD}"/>
    <dgm:cxn modelId="{05287F4A-B3F1-471D-888D-53305FEAE863}" srcId="{80CC3FE3-1BF5-4233-ACEA-7A0C9A0BC5D1}" destId="{F058B2F8-B3BA-4CC6-811E-B4B7BBA302EF}" srcOrd="1" destOrd="0" parTransId="{3A84627D-35EB-422D-B132-F576BA26A9CF}" sibTransId="{7AB688A0-74B3-49C7-A474-372085A9B87F}"/>
    <dgm:cxn modelId="{FD2AE11C-6AAC-4ACF-BAAA-E100C0A57C89}" type="presOf" srcId="{F058B2F8-B3BA-4CC6-811E-B4B7BBA302EF}" destId="{7FF586F7-5FC1-4EDC-ADEE-3B7B15FE59C2}" srcOrd="0" destOrd="0" presId="urn:microsoft.com/office/officeart/2005/8/layout/vList2"/>
    <dgm:cxn modelId="{5EB24E1F-8A80-4A34-9844-B1B53038AFF6}" type="presOf" srcId="{F7F92238-5760-4A78-A208-AAF12C4C33AE}" destId="{944C04E2-5A55-4735-8430-B3D67B259A2A}" srcOrd="0" destOrd="0" presId="urn:microsoft.com/office/officeart/2005/8/layout/vList2"/>
    <dgm:cxn modelId="{B3EB81D0-D020-4024-8454-F76EC959F461}" srcId="{80CC3FE3-1BF5-4233-ACEA-7A0C9A0BC5D1}" destId="{F7F92238-5760-4A78-A208-AAF12C4C33AE}" srcOrd="2" destOrd="0" parTransId="{EE346152-4539-45FE-A1B6-03CD4ED9AD7A}" sibTransId="{8DFD466D-3076-4CC7-9571-606ABC22F88D}"/>
    <dgm:cxn modelId="{003C996F-A626-4363-AFA7-E9AD108EE8A7}" type="presParOf" srcId="{DF68DAB2-178B-4ACD-AEB0-7F8A7C72B562}" destId="{C93A4ABB-4FC4-4DB4-8971-31231C8DD9DD}" srcOrd="0" destOrd="0" presId="urn:microsoft.com/office/officeart/2005/8/layout/vList2"/>
    <dgm:cxn modelId="{A0436283-DDFF-43F1-A055-B69D6EFF87E3}" type="presParOf" srcId="{DF68DAB2-178B-4ACD-AEB0-7F8A7C72B562}" destId="{83605279-6878-4CAF-B277-E4F5F2E3B908}" srcOrd="1" destOrd="0" presId="urn:microsoft.com/office/officeart/2005/8/layout/vList2"/>
    <dgm:cxn modelId="{E5EB2DB8-E374-4358-B8B2-53D6AC8B875E}" type="presParOf" srcId="{DF68DAB2-178B-4ACD-AEB0-7F8A7C72B562}" destId="{7FF586F7-5FC1-4EDC-ADEE-3B7B15FE59C2}" srcOrd="2" destOrd="0" presId="urn:microsoft.com/office/officeart/2005/8/layout/vList2"/>
    <dgm:cxn modelId="{BA914022-1702-4C04-82F0-AE86718EAEB8}" type="presParOf" srcId="{DF68DAB2-178B-4ACD-AEB0-7F8A7C72B562}" destId="{AF8EA0A9-500A-4AF5-8AED-F140B2446D58}" srcOrd="3" destOrd="0" presId="urn:microsoft.com/office/officeart/2005/8/layout/vList2"/>
    <dgm:cxn modelId="{9980BE74-DDBD-42EA-A8C8-2BCED8C3C562}" type="presParOf" srcId="{DF68DAB2-178B-4ACD-AEB0-7F8A7C72B562}" destId="{944C04E2-5A55-4735-8430-B3D67B259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36BAE8-042B-4AA8-B2CC-7275E995DD93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6519A1E-E77F-4C43-AB64-3F8EF3BB9202}">
      <dgm:prSet custT="1"/>
      <dgm:spPr/>
      <dgm:t>
        <a:bodyPr/>
        <a:lstStyle/>
        <a:p>
          <a:pPr rtl="0"/>
          <a:r>
            <a:rPr lang="ru-RU" sz="740" b="1" dirty="0" smtClean="0"/>
            <a:t>За счёт межбюджетных трансфертов из областного и федерального бюджетов</a:t>
          </a:r>
          <a:endParaRPr lang="ru-RU" sz="740" b="1" dirty="0"/>
        </a:p>
      </dgm:t>
    </dgm:pt>
    <dgm:pt modelId="{D311A288-AAE8-4756-82F8-B53FFD7B5DB3}" type="parTrans" cxnId="{880D35E9-5512-4888-BE24-84CFA5DB4668}">
      <dgm:prSet/>
      <dgm:spPr/>
      <dgm:t>
        <a:bodyPr/>
        <a:lstStyle/>
        <a:p>
          <a:endParaRPr lang="ru-RU"/>
        </a:p>
      </dgm:t>
    </dgm:pt>
    <dgm:pt modelId="{B14FE88D-C329-49EF-9CAA-3CDCE9C55F3C}" type="sibTrans" cxnId="{880D35E9-5512-4888-BE24-84CFA5DB4668}">
      <dgm:prSet/>
      <dgm:spPr/>
      <dgm:t>
        <a:bodyPr/>
        <a:lstStyle/>
        <a:p>
          <a:endParaRPr lang="ru-RU"/>
        </a:p>
      </dgm:t>
    </dgm:pt>
    <dgm:pt modelId="{5694F1CD-28C0-454A-81EF-A4E5F3B08E58}" type="pres">
      <dgm:prSet presAssocID="{9D36BAE8-042B-4AA8-B2CC-7275E995DD9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2969E4-5487-4B85-869D-BA65222D40C7}" type="pres">
      <dgm:prSet presAssocID="{86519A1E-E77F-4C43-AB64-3F8EF3BB9202}" presName="horFlow" presStyleCnt="0"/>
      <dgm:spPr/>
    </dgm:pt>
    <dgm:pt modelId="{FB02CEA4-8348-43CC-9AE7-3B65B46DF796}" type="pres">
      <dgm:prSet presAssocID="{86519A1E-E77F-4C43-AB64-3F8EF3BB9202}" presName="bigChev" presStyleLbl="node1" presStyleIdx="0" presStyleCnt="1" custScaleY="145306"/>
      <dgm:spPr/>
      <dgm:t>
        <a:bodyPr/>
        <a:lstStyle/>
        <a:p>
          <a:endParaRPr lang="ru-RU"/>
        </a:p>
      </dgm:t>
    </dgm:pt>
  </dgm:ptLst>
  <dgm:cxnLst>
    <dgm:cxn modelId="{CCD34E88-72D2-492E-ABF8-97C7D533DC17}" type="presOf" srcId="{9D36BAE8-042B-4AA8-B2CC-7275E995DD93}" destId="{5694F1CD-28C0-454A-81EF-A4E5F3B08E58}" srcOrd="0" destOrd="0" presId="urn:microsoft.com/office/officeart/2005/8/layout/lProcess3"/>
    <dgm:cxn modelId="{880D35E9-5512-4888-BE24-84CFA5DB4668}" srcId="{9D36BAE8-042B-4AA8-B2CC-7275E995DD93}" destId="{86519A1E-E77F-4C43-AB64-3F8EF3BB9202}" srcOrd="0" destOrd="0" parTransId="{D311A288-AAE8-4756-82F8-B53FFD7B5DB3}" sibTransId="{B14FE88D-C329-49EF-9CAA-3CDCE9C55F3C}"/>
    <dgm:cxn modelId="{29C4D173-8961-4F80-A532-B617DEE4F720}" type="presOf" srcId="{86519A1E-E77F-4C43-AB64-3F8EF3BB9202}" destId="{FB02CEA4-8348-43CC-9AE7-3B65B46DF796}" srcOrd="0" destOrd="0" presId="urn:microsoft.com/office/officeart/2005/8/layout/lProcess3"/>
    <dgm:cxn modelId="{0CA2978A-6CC8-445E-B3BE-EBEE5840072E}" type="presParOf" srcId="{5694F1CD-28C0-454A-81EF-A4E5F3B08E58}" destId="{402969E4-5487-4B85-869D-BA65222D40C7}" srcOrd="0" destOrd="0" presId="urn:microsoft.com/office/officeart/2005/8/layout/lProcess3"/>
    <dgm:cxn modelId="{B5A22EF8-891C-4D58-9056-2D1ABB54DE29}" type="presParOf" srcId="{402969E4-5487-4B85-869D-BA65222D40C7}" destId="{FB02CEA4-8348-43CC-9AE7-3B65B46DF79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34D65-37DE-4ED8-B8B4-C0E5BA0899B5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</dgm:pt>
    <dgm:pt modelId="{F0BB6883-919D-4091-A58F-053CC8111E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    2026-2028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9500,0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F3BC48A7-58A6-463B-814E-E299453A54D2}" type="parTrans" cxnId="{402D35B8-FF42-4FDC-9F93-2AAD87212D10}">
      <dgm:prSet/>
      <dgm:spPr/>
      <dgm:t>
        <a:bodyPr/>
        <a:lstStyle/>
        <a:p>
          <a:endParaRPr lang="ru-RU"/>
        </a:p>
      </dgm:t>
    </dgm:pt>
    <dgm:pt modelId="{A80D955C-7613-4B28-9BFD-3FC87BD6D3A6}" type="sibTrans" cxnId="{402D35B8-FF42-4FDC-9F93-2AAD87212D10}">
      <dgm:prSet/>
      <dgm:spPr/>
      <dgm:t>
        <a:bodyPr/>
        <a:lstStyle/>
        <a:p>
          <a:endParaRPr lang="ru-RU"/>
        </a:p>
      </dgm:t>
    </dgm:pt>
    <dgm:pt modelId="{6D4C6021-63AB-4303-A081-7AB85AB949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8500,0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</a:t>
          </a:r>
        </a:p>
      </dgm:t>
    </dgm:pt>
    <dgm:pt modelId="{833DB26D-24D3-4851-B972-8C775B833542}" type="parTrans" cxnId="{F1301D77-9924-4E5F-B6B9-27CD532D73F3}">
      <dgm:prSet/>
      <dgm:spPr/>
      <dgm:t>
        <a:bodyPr/>
        <a:lstStyle/>
        <a:p>
          <a:endParaRPr lang="ru-RU"/>
        </a:p>
      </dgm:t>
    </dgm:pt>
    <dgm:pt modelId="{18580B7E-3F5F-4A6F-A060-CB980FAFA3E5}" type="sibTrans" cxnId="{F1301D77-9924-4E5F-B6B9-27CD532D73F3}">
      <dgm:prSet/>
      <dgm:spPr/>
      <dgm:t>
        <a:bodyPr/>
        <a:lstStyle/>
        <a:p>
          <a:endParaRPr lang="ru-RU"/>
        </a:p>
      </dgm:t>
    </dgm:pt>
    <dgm:pt modelId="{4751FF6C-EB55-4538-8855-DC085F41F0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. </a:t>
          </a:r>
        </a:p>
      </dgm:t>
    </dgm:pt>
    <dgm:pt modelId="{B9F6ABC0-F92D-40D9-A2AD-9EF9ACFE2561}" type="parTrans" cxnId="{CA608FD2-6CD8-4C58-BBA0-19D8F46E9663}">
      <dgm:prSet/>
      <dgm:spPr/>
      <dgm:t>
        <a:bodyPr/>
        <a:lstStyle/>
        <a:p>
          <a:endParaRPr lang="ru-RU"/>
        </a:p>
      </dgm:t>
    </dgm:pt>
    <dgm:pt modelId="{190AD18A-776E-469E-8E48-00073BAA9802}" type="sibTrans" cxnId="{CA608FD2-6CD8-4C58-BBA0-19D8F46E9663}">
      <dgm:prSet/>
      <dgm:spPr/>
      <dgm:t>
        <a:bodyPr/>
        <a:lstStyle/>
        <a:p>
          <a:endParaRPr lang="ru-RU"/>
        </a:p>
      </dgm:t>
    </dgm:pt>
    <dgm:pt modelId="{8A6158F0-E4D5-478D-9590-3050DD046790}" type="pres">
      <dgm:prSet presAssocID="{B2034D65-37DE-4ED8-B8B4-C0E5BA0899B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24636C-6EF6-41B4-8EF6-8AB3A10826B5}" type="pres">
      <dgm:prSet presAssocID="{F0BB6883-919D-4091-A58F-053CC8111ED2}" presName="hierRoot1" presStyleCnt="0">
        <dgm:presLayoutVars>
          <dgm:hierBranch/>
        </dgm:presLayoutVars>
      </dgm:prSet>
      <dgm:spPr/>
    </dgm:pt>
    <dgm:pt modelId="{284A1F04-B10C-409F-87CD-38BF14DC92A1}" type="pres">
      <dgm:prSet presAssocID="{F0BB6883-919D-4091-A58F-053CC8111ED2}" presName="rootComposite1" presStyleCnt="0"/>
      <dgm:spPr/>
    </dgm:pt>
    <dgm:pt modelId="{35765002-5D01-4BAF-B43F-4A2282BEE5FB}" type="pres">
      <dgm:prSet presAssocID="{F0BB6883-919D-4091-A58F-053CC8111ED2}" presName="rootText1" presStyleLbl="node0" presStyleIdx="0" presStyleCnt="1" custScaleX="159940" custScaleY="108890" custLinFactNeighborX="-5704" custLinFactNeighborY="-6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D0E067-C8E4-47EE-B069-E9931DD74DA0}" type="pres">
      <dgm:prSet presAssocID="{F0BB6883-919D-4091-A58F-053CC8111E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B3C2CCB-84DC-4179-B742-60F380038680}" type="pres">
      <dgm:prSet presAssocID="{F0BB6883-919D-4091-A58F-053CC8111ED2}" presName="hierChild2" presStyleCnt="0"/>
      <dgm:spPr/>
    </dgm:pt>
    <dgm:pt modelId="{8B21511F-C05F-44DA-A46A-8F83789AB044}" type="pres">
      <dgm:prSet presAssocID="{833DB26D-24D3-4851-B972-8C775B833542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7F67260-8269-4B9B-8CA7-85FC37EBCD06}" type="pres">
      <dgm:prSet presAssocID="{6D4C6021-63AB-4303-A081-7AB85AB94912}" presName="hierRoot2" presStyleCnt="0">
        <dgm:presLayoutVars>
          <dgm:hierBranch/>
        </dgm:presLayoutVars>
      </dgm:prSet>
      <dgm:spPr/>
    </dgm:pt>
    <dgm:pt modelId="{E8935576-0011-4480-AED0-C05283BEA32B}" type="pres">
      <dgm:prSet presAssocID="{6D4C6021-63AB-4303-A081-7AB85AB94912}" presName="rootComposite" presStyleCnt="0"/>
      <dgm:spPr/>
    </dgm:pt>
    <dgm:pt modelId="{738CEF90-7F0F-4AFC-A0C6-43AD8684FFA8}" type="pres">
      <dgm:prSet presAssocID="{6D4C6021-63AB-4303-A081-7AB85AB9491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B4EB2-D14D-4C3E-BDF2-89F1677EDAF6}" type="pres">
      <dgm:prSet presAssocID="{6D4C6021-63AB-4303-A081-7AB85AB94912}" presName="rootConnector" presStyleLbl="node2" presStyleIdx="0" presStyleCnt="2"/>
      <dgm:spPr/>
      <dgm:t>
        <a:bodyPr/>
        <a:lstStyle/>
        <a:p>
          <a:endParaRPr lang="ru-RU"/>
        </a:p>
      </dgm:t>
    </dgm:pt>
    <dgm:pt modelId="{14FEAE4A-5345-4360-8A2A-3DC769141D54}" type="pres">
      <dgm:prSet presAssocID="{6D4C6021-63AB-4303-A081-7AB85AB94912}" presName="hierChild4" presStyleCnt="0"/>
      <dgm:spPr/>
    </dgm:pt>
    <dgm:pt modelId="{2702D678-000D-4249-8EC8-FB26B9FEED69}" type="pres">
      <dgm:prSet presAssocID="{6D4C6021-63AB-4303-A081-7AB85AB94912}" presName="hierChild5" presStyleCnt="0"/>
      <dgm:spPr/>
    </dgm:pt>
    <dgm:pt modelId="{16D25D74-FD20-4490-8A72-F655D586810B}" type="pres">
      <dgm:prSet presAssocID="{B9F6ABC0-F92D-40D9-A2AD-9EF9ACFE2561}" presName="Name35" presStyleLbl="parChTrans1D2" presStyleIdx="1" presStyleCnt="2"/>
      <dgm:spPr/>
      <dgm:t>
        <a:bodyPr/>
        <a:lstStyle/>
        <a:p>
          <a:endParaRPr lang="ru-RU"/>
        </a:p>
      </dgm:t>
    </dgm:pt>
    <dgm:pt modelId="{DB238C46-A972-4F22-BD60-D09DE73C7A54}" type="pres">
      <dgm:prSet presAssocID="{4751FF6C-EB55-4538-8855-DC085F41F042}" presName="hierRoot2" presStyleCnt="0">
        <dgm:presLayoutVars>
          <dgm:hierBranch/>
        </dgm:presLayoutVars>
      </dgm:prSet>
      <dgm:spPr/>
    </dgm:pt>
    <dgm:pt modelId="{B7DC43AE-FE2B-49F6-918E-6F266730B071}" type="pres">
      <dgm:prSet presAssocID="{4751FF6C-EB55-4538-8855-DC085F41F042}" presName="rootComposite" presStyleCnt="0"/>
      <dgm:spPr/>
    </dgm:pt>
    <dgm:pt modelId="{623B8949-4B92-467D-B7F7-DC9342469C17}" type="pres">
      <dgm:prSet presAssocID="{4751FF6C-EB55-4538-8855-DC085F41F04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E923BE-B029-423F-9C89-3F9A37CA4553}" type="pres">
      <dgm:prSet presAssocID="{4751FF6C-EB55-4538-8855-DC085F41F042}" presName="rootConnector" presStyleLbl="node2" presStyleIdx="1" presStyleCnt="2"/>
      <dgm:spPr/>
      <dgm:t>
        <a:bodyPr/>
        <a:lstStyle/>
        <a:p>
          <a:endParaRPr lang="ru-RU"/>
        </a:p>
      </dgm:t>
    </dgm:pt>
    <dgm:pt modelId="{CD79C9E0-1B6E-4CF4-816F-BC824D6571E0}" type="pres">
      <dgm:prSet presAssocID="{4751FF6C-EB55-4538-8855-DC085F41F042}" presName="hierChild4" presStyleCnt="0"/>
      <dgm:spPr/>
    </dgm:pt>
    <dgm:pt modelId="{DC6A5A67-2B46-4613-AA9F-B3185DB0110A}" type="pres">
      <dgm:prSet presAssocID="{4751FF6C-EB55-4538-8855-DC085F41F042}" presName="hierChild5" presStyleCnt="0"/>
      <dgm:spPr/>
    </dgm:pt>
    <dgm:pt modelId="{F9CF5A1E-00F2-4F81-9928-A57848080ED2}" type="pres">
      <dgm:prSet presAssocID="{F0BB6883-919D-4091-A58F-053CC8111ED2}" presName="hierChild3" presStyleCnt="0"/>
      <dgm:spPr/>
    </dgm:pt>
  </dgm:ptLst>
  <dgm:cxnLst>
    <dgm:cxn modelId="{F1301D77-9924-4E5F-B6B9-27CD532D73F3}" srcId="{F0BB6883-919D-4091-A58F-053CC8111ED2}" destId="{6D4C6021-63AB-4303-A081-7AB85AB94912}" srcOrd="0" destOrd="0" parTransId="{833DB26D-24D3-4851-B972-8C775B833542}" sibTransId="{18580B7E-3F5F-4A6F-A060-CB980FAFA3E5}"/>
    <dgm:cxn modelId="{402D35B8-FF42-4FDC-9F93-2AAD87212D10}" srcId="{B2034D65-37DE-4ED8-B8B4-C0E5BA0899B5}" destId="{F0BB6883-919D-4091-A58F-053CC8111ED2}" srcOrd="0" destOrd="0" parTransId="{F3BC48A7-58A6-463B-814E-E299453A54D2}" sibTransId="{A80D955C-7613-4B28-9BFD-3FC87BD6D3A6}"/>
    <dgm:cxn modelId="{23DE1C0E-3ED6-47C8-8568-1CB220D4D395}" type="presOf" srcId="{833DB26D-24D3-4851-B972-8C775B833542}" destId="{8B21511F-C05F-44DA-A46A-8F83789AB044}" srcOrd="0" destOrd="0" presId="urn:microsoft.com/office/officeart/2005/8/layout/orgChart1"/>
    <dgm:cxn modelId="{3192B17F-2EC7-4291-A822-0AC667748AC0}" type="presOf" srcId="{B2034D65-37DE-4ED8-B8B4-C0E5BA0899B5}" destId="{8A6158F0-E4D5-478D-9590-3050DD046790}" srcOrd="0" destOrd="0" presId="urn:microsoft.com/office/officeart/2005/8/layout/orgChart1"/>
    <dgm:cxn modelId="{06DC997F-8BF5-42ED-81A7-B36E6A475F85}" type="presOf" srcId="{4751FF6C-EB55-4538-8855-DC085F41F042}" destId="{4AE923BE-B029-423F-9C89-3F9A37CA4553}" srcOrd="1" destOrd="0" presId="urn:microsoft.com/office/officeart/2005/8/layout/orgChart1"/>
    <dgm:cxn modelId="{2C94CF0A-CA1E-41F3-AF08-0E8C7E203646}" type="presOf" srcId="{B9F6ABC0-F92D-40D9-A2AD-9EF9ACFE2561}" destId="{16D25D74-FD20-4490-8A72-F655D586810B}" srcOrd="0" destOrd="0" presId="urn:microsoft.com/office/officeart/2005/8/layout/orgChart1"/>
    <dgm:cxn modelId="{5F6D97A8-C39C-46B7-8A61-7EA45C6CCB3F}" type="presOf" srcId="{4751FF6C-EB55-4538-8855-DC085F41F042}" destId="{623B8949-4B92-467D-B7F7-DC9342469C17}" srcOrd="0" destOrd="0" presId="urn:microsoft.com/office/officeart/2005/8/layout/orgChart1"/>
    <dgm:cxn modelId="{C17493BF-D6AA-4989-B9F4-CE2103392851}" type="presOf" srcId="{6D4C6021-63AB-4303-A081-7AB85AB94912}" destId="{738CEF90-7F0F-4AFC-A0C6-43AD8684FFA8}" srcOrd="0" destOrd="0" presId="urn:microsoft.com/office/officeart/2005/8/layout/orgChart1"/>
    <dgm:cxn modelId="{DEEDE00B-8F6A-469C-8FA9-CCE49C2DED76}" type="presOf" srcId="{6D4C6021-63AB-4303-A081-7AB85AB94912}" destId="{47BB4EB2-D14D-4C3E-BDF2-89F1677EDAF6}" srcOrd="1" destOrd="0" presId="urn:microsoft.com/office/officeart/2005/8/layout/orgChart1"/>
    <dgm:cxn modelId="{CA608FD2-6CD8-4C58-BBA0-19D8F46E9663}" srcId="{F0BB6883-919D-4091-A58F-053CC8111ED2}" destId="{4751FF6C-EB55-4538-8855-DC085F41F042}" srcOrd="1" destOrd="0" parTransId="{B9F6ABC0-F92D-40D9-A2AD-9EF9ACFE2561}" sibTransId="{190AD18A-776E-469E-8E48-00073BAA9802}"/>
    <dgm:cxn modelId="{DF44F4E0-10FB-47D0-9E69-184EE991A2AC}" type="presOf" srcId="{F0BB6883-919D-4091-A58F-053CC8111ED2}" destId="{E0D0E067-C8E4-47EE-B069-E9931DD74DA0}" srcOrd="1" destOrd="0" presId="urn:microsoft.com/office/officeart/2005/8/layout/orgChart1"/>
    <dgm:cxn modelId="{D38D5DBB-7CC6-415D-AE6F-1EE80CC5CB00}" type="presOf" srcId="{F0BB6883-919D-4091-A58F-053CC8111ED2}" destId="{35765002-5D01-4BAF-B43F-4A2282BEE5FB}" srcOrd="0" destOrd="0" presId="urn:microsoft.com/office/officeart/2005/8/layout/orgChart1"/>
    <dgm:cxn modelId="{47F89C69-A27E-4AB9-B4AE-6C1B8CF6D550}" type="presParOf" srcId="{8A6158F0-E4D5-478D-9590-3050DD046790}" destId="{B424636C-6EF6-41B4-8EF6-8AB3A10826B5}" srcOrd="0" destOrd="0" presId="urn:microsoft.com/office/officeart/2005/8/layout/orgChart1"/>
    <dgm:cxn modelId="{901588EB-535B-4122-9BF3-515B851C0945}" type="presParOf" srcId="{B424636C-6EF6-41B4-8EF6-8AB3A10826B5}" destId="{284A1F04-B10C-409F-87CD-38BF14DC92A1}" srcOrd="0" destOrd="0" presId="urn:microsoft.com/office/officeart/2005/8/layout/orgChart1"/>
    <dgm:cxn modelId="{2E58E542-1478-4EAF-90D8-D6B974C58322}" type="presParOf" srcId="{284A1F04-B10C-409F-87CD-38BF14DC92A1}" destId="{35765002-5D01-4BAF-B43F-4A2282BEE5FB}" srcOrd="0" destOrd="0" presId="urn:microsoft.com/office/officeart/2005/8/layout/orgChart1"/>
    <dgm:cxn modelId="{E8C821B9-B7EB-4DEA-8941-D5B3A78B2C8E}" type="presParOf" srcId="{284A1F04-B10C-409F-87CD-38BF14DC92A1}" destId="{E0D0E067-C8E4-47EE-B069-E9931DD74DA0}" srcOrd="1" destOrd="0" presId="urn:microsoft.com/office/officeart/2005/8/layout/orgChart1"/>
    <dgm:cxn modelId="{F10F5C43-A392-4961-AD11-BCB825F2BFF8}" type="presParOf" srcId="{B424636C-6EF6-41B4-8EF6-8AB3A10826B5}" destId="{5B3C2CCB-84DC-4179-B742-60F380038680}" srcOrd="1" destOrd="0" presId="urn:microsoft.com/office/officeart/2005/8/layout/orgChart1"/>
    <dgm:cxn modelId="{FF4B26B6-4DEE-4600-AF03-E94E6F5327C7}" type="presParOf" srcId="{5B3C2CCB-84DC-4179-B742-60F380038680}" destId="{8B21511F-C05F-44DA-A46A-8F83789AB044}" srcOrd="0" destOrd="0" presId="urn:microsoft.com/office/officeart/2005/8/layout/orgChart1"/>
    <dgm:cxn modelId="{4BCF464A-8BF6-4D89-863A-3422D1CCB303}" type="presParOf" srcId="{5B3C2CCB-84DC-4179-B742-60F380038680}" destId="{37F67260-8269-4B9B-8CA7-85FC37EBCD06}" srcOrd="1" destOrd="0" presId="urn:microsoft.com/office/officeart/2005/8/layout/orgChart1"/>
    <dgm:cxn modelId="{F8A5747B-9973-483A-8825-057177027136}" type="presParOf" srcId="{37F67260-8269-4B9B-8CA7-85FC37EBCD06}" destId="{E8935576-0011-4480-AED0-C05283BEA32B}" srcOrd="0" destOrd="0" presId="urn:microsoft.com/office/officeart/2005/8/layout/orgChart1"/>
    <dgm:cxn modelId="{FEC85572-DB8C-4AA0-885C-B4784A6A0C33}" type="presParOf" srcId="{E8935576-0011-4480-AED0-C05283BEA32B}" destId="{738CEF90-7F0F-4AFC-A0C6-43AD8684FFA8}" srcOrd="0" destOrd="0" presId="urn:microsoft.com/office/officeart/2005/8/layout/orgChart1"/>
    <dgm:cxn modelId="{4DFC3EC0-5581-46AD-8D3F-5B82BA96DD3F}" type="presParOf" srcId="{E8935576-0011-4480-AED0-C05283BEA32B}" destId="{47BB4EB2-D14D-4C3E-BDF2-89F1677EDAF6}" srcOrd="1" destOrd="0" presId="urn:microsoft.com/office/officeart/2005/8/layout/orgChart1"/>
    <dgm:cxn modelId="{3EEB53B9-21F6-4D67-B34C-3D05EE4EBD88}" type="presParOf" srcId="{37F67260-8269-4B9B-8CA7-85FC37EBCD06}" destId="{14FEAE4A-5345-4360-8A2A-3DC769141D54}" srcOrd="1" destOrd="0" presId="urn:microsoft.com/office/officeart/2005/8/layout/orgChart1"/>
    <dgm:cxn modelId="{898351D8-3E8A-4C00-9663-5789431F62D4}" type="presParOf" srcId="{37F67260-8269-4B9B-8CA7-85FC37EBCD06}" destId="{2702D678-000D-4249-8EC8-FB26B9FEED69}" srcOrd="2" destOrd="0" presId="urn:microsoft.com/office/officeart/2005/8/layout/orgChart1"/>
    <dgm:cxn modelId="{051D1C0E-9140-4CFB-8ED1-7FE6C42B2A8A}" type="presParOf" srcId="{5B3C2CCB-84DC-4179-B742-60F380038680}" destId="{16D25D74-FD20-4490-8A72-F655D586810B}" srcOrd="2" destOrd="0" presId="urn:microsoft.com/office/officeart/2005/8/layout/orgChart1"/>
    <dgm:cxn modelId="{EB6671F6-DDC1-493F-98E2-0671FD220933}" type="presParOf" srcId="{5B3C2CCB-84DC-4179-B742-60F380038680}" destId="{DB238C46-A972-4F22-BD60-D09DE73C7A54}" srcOrd="3" destOrd="0" presId="urn:microsoft.com/office/officeart/2005/8/layout/orgChart1"/>
    <dgm:cxn modelId="{B44AD1A0-429F-4BBC-AF5D-36F3A5B28653}" type="presParOf" srcId="{DB238C46-A972-4F22-BD60-D09DE73C7A54}" destId="{B7DC43AE-FE2B-49F6-918E-6F266730B071}" srcOrd="0" destOrd="0" presId="urn:microsoft.com/office/officeart/2005/8/layout/orgChart1"/>
    <dgm:cxn modelId="{07F79C66-AB46-4EA7-9140-A3077454D38C}" type="presParOf" srcId="{B7DC43AE-FE2B-49F6-918E-6F266730B071}" destId="{623B8949-4B92-467D-B7F7-DC9342469C17}" srcOrd="0" destOrd="0" presId="urn:microsoft.com/office/officeart/2005/8/layout/orgChart1"/>
    <dgm:cxn modelId="{02CD7B53-601A-438E-A2AA-317DBE89F760}" type="presParOf" srcId="{B7DC43AE-FE2B-49F6-918E-6F266730B071}" destId="{4AE923BE-B029-423F-9C89-3F9A37CA4553}" srcOrd="1" destOrd="0" presId="urn:microsoft.com/office/officeart/2005/8/layout/orgChart1"/>
    <dgm:cxn modelId="{A2788719-FF3F-4D04-8B66-03EF95B45C0D}" type="presParOf" srcId="{DB238C46-A972-4F22-BD60-D09DE73C7A54}" destId="{CD79C9E0-1B6E-4CF4-816F-BC824D6571E0}" srcOrd="1" destOrd="0" presId="urn:microsoft.com/office/officeart/2005/8/layout/orgChart1"/>
    <dgm:cxn modelId="{1719EB47-E789-49E5-8A0E-953BE685C0D2}" type="presParOf" srcId="{DB238C46-A972-4F22-BD60-D09DE73C7A54}" destId="{DC6A5A67-2B46-4613-AA9F-B3185DB0110A}" srcOrd="2" destOrd="0" presId="urn:microsoft.com/office/officeart/2005/8/layout/orgChart1"/>
    <dgm:cxn modelId="{195B244E-F797-4916-852E-1F42BDFF1916}" type="presParOf" srcId="{B424636C-6EF6-41B4-8EF6-8AB3A10826B5}" destId="{F9CF5A1E-00F2-4F81-9928-A57848080E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3B009-4E38-4A81-96CC-E7E3411E1BA5}">
      <dsp:nvSpPr>
        <dsp:cNvPr id="0" name=""/>
        <dsp:cNvSpPr/>
      </dsp:nvSpPr>
      <dsp:spPr>
        <a:xfrm>
          <a:off x="0" y="211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СОЦИАЛЬНО-ЭКОНОМИЧЕСКОГО РАЗВИТИЯ МАКСАТИХИНСКОГО МУНИЦИПАЛЬНОГО ОКРУГА</a:t>
          </a:r>
          <a:endParaRPr lang="ru-RU" sz="2400" kern="1200" dirty="0"/>
        </a:p>
      </dsp:txBody>
      <dsp:txXfrm>
        <a:off x="511939" y="211"/>
        <a:ext cx="7205721" cy="1023877"/>
      </dsp:txXfrm>
    </dsp:sp>
    <dsp:sp modelId="{53262277-59CC-476B-AB46-5A007CA94C1A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ДИНАМИКИ ПОСТУПЛЕНИЙ НАЛОГОВЫХ И НЕНАЛОГОВЫХ ДОХОДОВ</a:t>
          </a:r>
          <a:endParaRPr lang="ru-RU" sz="2400" kern="1200" dirty="0"/>
        </a:p>
      </dsp:txBody>
      <dsp:txXfrm>
        <a:off x="511939" y="1167432"/>
        <a:ext cx="7205721" cy="1023877"/>
      </dsp:txXfrm>
    </dsp:sp>
    <dsp:sp modelId="{5F2B7E38-A6FA-4E75-A6CE-E58D6DB35523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ПРОГНОЗА  АДМИНИСТРАТОРОВ  ДОХОДОВ</a:t>
          </a:r>
          <a:endParaRPr lang="ru-RU" sz="2400" kern="1200" dirty="0"/>
        </a:p>
      </dsp:txBody>
      <dsp:txXfrm>
        <a:off x="511939" y="2334652"/>
        <a:ext cx="7205721" cy="1023877"/>
      </dsp:txXfrm>
    </dsp:sp>
    <dsp:sp modelId="{496F3873-A68D-4765-9305-5AF76C3C10C6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ОЦЕНКИ ПОСТУПЛЕНИЙ ДОХОДОВ МЕСТНОГО БЮДЖЕТА В 2024 ГОДУ</a:t>
          </a:r>
          <a:endParaRPr lang="ru-RU" sz="2400" kern="1200" dirty="0"/>
        </a:p>
      </dsp:txBody>
      <dsp:txXfrm>
        <a:off x="511939" y="3501873"/>
        <a:ext cx="7205721" cy="1023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BA0F5-232B-4EDA-AD69-C3CDAA78C200}">
      <dsp:nvSpPr>
        <dsp:cNvPr id="0" name=""/>
        <dsp:cNvSpPr/>
      </dsp:nvSpPr>
      <dsp:spPr>
        <a:xfrm>
          <a:off x="0" y="211"/>
          <a:ext cx="8208916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Сохранение социальной направленности бюджета</a:t>
          </a:r>
          <a:endParaRPr lang="ru-RU" sz="2300" kern="1200" dirty="0"/>
        </a:p>
      </dsp:txBody>
      <dsp:txXfrm>
        <a:off x="511939" y="211"/>
        <a:ext cx="7185039" cy="1023877"/>
      </dsp:txXfrm>
    </dsp:sp>
    <dsp:sp modelId="{6897D77A-A499-4A6C-AE98-5A0040F24721}">
      <dsp:nvSpPr>
        <dsp:cNvPr id="0" name=""/>
        <dsp:cNvSpPr/>
      </dsp:nvSpPr>
      <dsp:spPr>
        <a:xfrm>
          <a:off x="0" y="116743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Полное обеспечение действующих расходных обязательств </a:t>
          </a:r>
          <a:endParaRPr lang="ru-RU" sz="2300" kern="1200" dirty="0"/>
        </a:p>
      </dsp:txBody>
      <dsp:txXfrm>
        <a:off x="511939" y="1167432"/>
        <a:ext cx="7205721" cy="1023877"/>
      </dsp:txXfrm>
    </dsp:sp>
    <dsp:sp modelId="{471107AA-537F-4CAE-8F73-2336EDEA28B6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Обеспечение реализации Указов Президента Российской Федерации</a:t>
          </a:r>
          <a:endParaRPr lang="ru-RU" sz="2300" kern="1200" dirty="0"/>
        </a:p>
      </dsp:txBody>
      <dsp:txXfrm>
        <a:off x="511939" y="2334652"/>
        <a:ext cx="7205721" cy="1023877"/>
      </dsp:txXfrm>
    </dsp:sp>
    <dsp:sp modelId="{74422B5A-E136-45CD-BD8F-5EC861D96482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Консервативное бюджетное планирование исходя из возможностей доходного потенциала и минимизации размера дефицита местного бюджета</a:t>
          </a:r>
          <a:endParaRPr lang="ru-RU" sz="2300" kern="1200" dirty="0"/>
        </a:p>
      </dsp:txBody>
      <dsp:txXfrm>
        <a:off x="511939" y="3501873"/>
        <a:ext cx="7205721" cy="1023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2155-8E90-4BB7-BFB1-680927281978}">
      <dsp:nvSpPr>
        <dsp:cNvPr id="0" name=""/>
        <dsp:cNvSpPr/>
      </dsp:nvSpPr>
      <dsp:spPr>
        <a:xfrm>
          <a:off x="7992695" y="422434"/>
          <a:ext cx="1057074" cy="9361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"Муниципальное управление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8014629" y="444368"/>
        <a:ext cx="1013206" cy="914189"/>
      </dsp:txXfrm>
    </dsp:sp>
    <dsp:sp modelId="{1FA526A8-4684-4D30-9ABF-16236B9706A5}">
      <dsp:nvSpPr>
        <dsp:cNvPr id="0" name=""/>
        <dsp:cNvSpPr/>
      </dsp:nvSpPr>
      <dsp:spPr>
        <a:xfrm>
          <a:off x="7992695" y="1358542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71663,3</a:t>
          </a:r>
          <a:endParaRPr lang="ru-RU" sz="1100" kern="1200" baseline="0" dirty="0"/>
        </a:p>
      </dsp:txBody>
      <dsp:txXfrm>
        <a:off x="8296439" y="1358542"/>
        <a:ext cx="723199" cy="329634"/>
      </dsp:txXfrm>
    </dsp:sp>
    <dsp:sp modelId="{A394EA4C-1C08-49AF-80B7-F3E6145A9BB6}">
      <dsp:nvSpPr>
        <dsp:cNvPr id="0" name=""/>
        <dsp:cNvSpPr/>
      </dsp:nvSpPr>
      <dsp:spPr>
        <a:xfrm>
          <a:off x="7560645" y="1309600"/>
          <a:ext cx="983430" cy="9834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F1B79-9FD8-4F7E-B5FD-A16D8CC55C23}">
      <dsp:nvSpPr>
        <dsp:cNvPr id="0" name=""/>
        <dsp:cNvSpPr/>
      </dsp:nvSpPr>
      <dsp:spPr>
        <a:xfrm>
          <a:off x="6553980" y="454314"/>
          <a:ext cx="1026943" cy="9634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"Обеспечение безопасности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6576555" y="476889"/>
        <a:ext cx="981793" cy="940885"/>
      </dsp:txXfrm>
    </dsp:sp>
    <dsp:sp modelId="{DFACB8EE-286A-414D-A499-690C32BB4770}">
      <dsp:nvSpPr>
        <dsp:cNvPr id="0" name=""/>
        <dsp:cNvSpPr/>
      </dsp:nvSpPr>
      <dsp:spPr>
        <a:xfrm>
          <a:off x="6553980" y="133935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12578,3</a:t>
          </a:r>
        </a:p>
      </dsp:txBody>
      <dsp:txXfrm>
        <a:off x="6857724" y="1339359"/>
        <a:ext cx="723199" cy="329634"/>
      </dsp:txXfrm>
    </dsp:sp>
    <dsp:sp modelId="{9B7E3A5D-89EF-4514-BE6E-F2BF959E4A1D}">
      <dsp:nvSpPr>
        <dsp:cNvPr id="0" name=""/>
        <dsp:cNvSpPr/>
      </dsp:nvSpPr>
      <dsp:spPr>
        <a:xfrm>
          <a:off x="6112069" y="1314832"/>
          <a:ext cx="989281" cy="98928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3F4C3-D987-4BA6-8CFD-338AE4E3C55D}">
      <dsp:nvSpPr>
        <dsp:cNvPr id="0" name=""/>
        <dsp:cNvSpPr/>
      </dsp:nvSpPr>
      <dsp:spPr>
        <a:xfrm>
          <a:off x="5040360" y="504054"/>
          <a:ext cx="1026943" cy="12836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«Жилищно-коммунальное хозяйство и энергетика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 округа Тверской области на 2023-2028 годы"</a:t>
          </a:r>
          <a:endParaRPr lang="ru-RU" sz="800" kern="1200" dirty="0"/>
        </a:p>
      </dsp:txBody>
      <dsp:txXfrm>
        <a:off x="5064423" y="528117"/>
        <a:ext cx="978817" cy="1259633"/>
      </dsp:txXfrm>
    </dsp:sp>
    <dsp:sp modelId="{7EB2668F-419A-4739-8A12-AB1188740E2A}">
      <dsp:nvSpPr>
        <dsp:cNvPr id="0" name=""/>
        <dsp:cNvSpPr/>
      </dsp:nvSpPr>
      <dsp:spPr>
        <a:xfrm>
          <a:off x="5328397" y="1654899"/>
          <a:ext cx="732375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32174,3</a:t>
          </a:r>
          <a:endParaRPr lang="ru-RU" sz="1100" kern="1200" dirty="0"/>
        </a:p>
      </dsp:txBody>
      <dsp:txXfrm>
        <a:off x="5545015" y="1654899"/>
        <a:ext cx="515757" cy="329634"/>
      </dsp:txXfrm>
    </dsp:sp>
    <dsp:sp modelId="{9435CDF4-95E9-4A44-A601-49B660FD126A}">
      <dsp:nvSpPr>
        <dsp:cNvPr id="0" name=""/>
        <dsp:cNvSpPr/>
      </dsp:nvSpPr>
      <dsp:spPr>
        <a:xfrm>
          <a:off x="4536308" y="1512169"/>
          <a:ext cx="989281" cy="98928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D1D48-302D-4364-A1B0-DA1CAF5D569B}">
      <dsp:nvSpPr>
        <dsp:cNvPr id="0" name=""/>
        <dsp:cNvSpPr/>
      </dsp:nvSpPr>
      <dsp:spPr>
        <a:xfrm>
          <a:off x="3456189" y="504056"/>
          <a:ext cx="1026943" cy="8584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"Развитие сферы транспорта и дорожного хозяйства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3476303" y="524170"/>
        <a:ext cx="986715" cy="838330"/>
      </dsp:txXfrm>
    </dsp:sp>
    <dsp:sp modelId="{CBA0CF7A-D372-4434-8CB8-7E39C8B623DE}">
      <dsp:nvSpPr>
        <dsp:cNvPr id="0" name=""/>
        <dsp:cNvSpPr/>
      </dsp:nvSpPr>
      <dsp:spPr>
        <a:xfrm>
          <a:off x="3479049" y="1290143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114153,1</a:t>
          </a:r>
          <a:endParaRPr lang="ru-RU" sz="1100" kern="1200" baseline="0" dirty="0"/>
        </a:p>
      </dsp:txBody>
      <dsp:txXfrm>
        <a:off x="3782793" y="1290143"/>
        <a:ext cx="723199" cy="329634"/>
      </dsp:txXfrm>
    </dsp:sp>
    <dsp:sp modelId="{776ADE26-8D2B-4832-8D20-DF1336248895}">
      <dsp:nvSpPr>
        <dsp:cNvPr id="0" name=""/>
        <dsp:cNvSpPr/>
      </dsp:nvSpPr>
      <dsp:spPr>
        <a:xfrm>
          <a:off x="3024138" y="1296144"/>
          <a:ext cx="989281" cy="98928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32EF6-E326-4E1C-B4C5-B98DAAFD88C9}">
      <dsp:nvSpPr>
        <dsp:cNvPr id="0" name=""/>
        <dsp:cNvSpPr/>
      </dsp:nvSpPr>
      <dsp:spPr>
        <a:xfrm>
          <a:off x="1947982" y="474496"/>
          <a:ext cx="1026943" cy="9926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МП "Молодежная политика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муниципальном округе на 2023-2028 годы"</a:t>
          </a:r>
          <a:endParaRPr lang="ru-RU" sz="800" kern="1200" dirty="0"/>
        </a:p>
      </dsp:txBody>
      <dsp:txXfrm>
        <a:off x="1971241" y="497755"/>
        <a:ext cx="980425" cy="969400"/>
      </dsp:txXfrm>
    </dsp:sp>
    <dsp:sp modelId="{C4EE32E7-018B-426D-8CFC-962409906E74}">
      <dsp:nvSpPr>
        <dsp:cNvPr id="0" name=""/>
        <dsp:cNvSpPr/>
      </dsp:nvSpPr>
      <dsp:spPr>
        <a:xfrm>
          <a:off x="1947982" y="1351016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2090,4</a:t>
          </a:r>
        </a:p>
      </dsp:txBody>
      <dsp:txXfrm>
        <a:off x="2251726" y="1351016"/>
        <a:ext cx="723199" cy="329634"/>
      </dsp:txXfrm>
    </dsp:sp>
    <dsp:sp modelId="{87B80C20-F868-4C62-ADC1-91C686347F54}">
      <dsp:nvSpPr>
        <dsp:cNvPr id="0" name=""/>
        <dsp:cNvSpPr/>
      </dsp:nvSpPr>
      <dsp:spPr>
        <a:xfrm>
          <a:off x="1583980" y="1352661"/>
          <a:ext cx="989281" cy="98928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3D42-AABD-4E04-A13A-E34BD61BDFC2}">
      <dsp:nvSpPr>
        <dsp:cNvPr id="0" name=""/>
        <dsp:cNvSpPr/>
      </dsp:nvSpPr>
      <dsp:spPr>
        <a:xfrm>
          <a:off x="431856" y="474491"/>
          <a:ext cx="1118629" cy="13768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системы дошкольного, общего и дополнительного образования муниципального образования "</a:t>
          </a:r>
          <a:r>
            <a:rPr lang="ru-RU" sz="800" kern="1200" dirty="0" err="1" smtClean="0"/>
            <a:t>Максатихинский</a:t>
          </a:r>
          <a:r>
            <a:rPr lang="ru-RU" sz="800" kern="1200" dirty="0" smtClean="0"/>
            <a:t> муниципальный округ" на 2023-2028 годы"</a:t>
          </a:r>
          <a:endParaRPr lang="ru-RU" sz="800" kern="1200" dirty="0"/>
        </a:p>
      </dsp:txBody>
      <dsp:txXfrm>
        <a:off x="458067" y="500702"/>
        <a:ext cx="1066207" cy="1350679"/>
      </dsp:txXfrm>
    </dsp:sp>
    <dsp:sp modelId="{8607DFC5-7736-423C-A219-3426AE13545E}">
      <dsp:nvSpPr>
        <dsp:cNvPr id="0" name=""/>
        <dsp:cNvSpPr/>
      </dsp:nvSpPr>
      <dsp:spPr>
        <a:xfrm>
          <a:off x="503855" y="178466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411509,1</a:t>
          </a:r>
        </a:p>
      </dsp:txBody>
      <dsp:txXfrm>
        <a:off x="807599" y="1784669"/>
        <a:ext cx="723199" cy="329634"/>
      </dsp:txXfrm>
    </dsp:sp>
    <dsp:sp modelId="{5BD7DB67-210B-4405-A0E7-38356CF70E2F}">
      <dsp:nvSpPr>
        <dsp:cNvPr id="0" name=""/>
        <dsp:cNvSpPr/>
      </dsp:nvSpPr>
      <dsp:spPr>
        <a:xfrm>
          <a:off x="0" y="1770517"/>
          <a:ext cx="983430" cy="98343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52224-E9E2-48B5-A348-8A51BE68A90F}">
      <dsp:nvSpPr>
        <dsp:cNvPr id="0" name=""/>
        <dsp:cNvSpPr/>
      </dsp:nvSpPr>
      <dsp:spPr>
        <a:xfrm>
          <a:off x="7066510" y="2531048"/>
          <a:ext cx="1026943" cy="109954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МП "Развитие отрасли культура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Тверской области на 2023-2028 годы"</a:t>
          </a:r>
          <a:endParaRPr lang="ru-RU" sz="800" kern="1200" dirty="0"/>
        </a:p>
      </dsp:txBody>
      <dsp:txXfrm>
        <a:off x="7090573" y="2555111"/>
        <a:ext cx="978817" cy="1075482"/>
      </dsp:txXfrm>
    </dsp:sp>
    <dsp:sp modelId="{6932F34D-7547-47B4-B659-40F0A80C1FF1}">
      <dsp:nvSpPr>
        <dsp:cNvPr id="0" name=""/>
        <dsp:cNvSpPr/>
      </dsp:nvSpPr>
      <dsp:spPr>
        <a:xfrm>
          <a:off x="7354809" y="3490405"/>
          <a:ext cx="770361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90598,5</a:t>
          </a:r>
        </a:p>
      </dsp:txBody>
      <dsp:txXfrm>
        <a:off x="7582662" y="3490405"/>
        <a:ext cx="542508" cy="329634"/>
      </dsp:txXfrm>
    </dsp:sp>
    <dsp:sp modelId="{F5AE3E7C-92A6-4D5C-BA78-52A7BFA2157D}">
      <dsp:nvSpPr>
        <dsp:cNvPr id="0" name=""/>
        <dsp:cNvSpPr/>
      </dsp:nvSpPr>
      <dsp:spPr>
        <a:xfrm>
          <a:off x="6706097" y="3418325"/>
          <a:ext cx="978602" cy="97860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60C0F-22C5-456A-909D-5216CFD30EEF}">
      <dsp:nvSpPr>
        <dsp:cNvPr id="0" name=""/>
        <dsp:cNvSpPr/>
      </dsp:nvSpPr>
      <dsp:spPr>
        <a:xfrm>
          <a:off x="5624899" y="2542209"/>
          <a:ext cx="1026943" cy="11145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«Управление муниципальными финансами, экономикой и совершенствование налоговой политики в </a:t>
          </a:r>
          <a:r>
            <a:rPr lang="ru-RU" sz="800" kern="1200" dirty="0" err="1" smtClean="0"/>
            <a:t>Максатихинском</a:t>
          </a:r>
          <a:r>
            <a:rPr lang="ru-RU" sz="800" kern="1200" dirty="0" smtClean="0"/>
            <a:t> муниципальном округе на 2023-2028 годы»</a:t>
          </a:r>
          <a:endParaRPr lang="ru-RU" sz="800" kern="1200" dirty="0"/>
        </a:p>
      </dsp:txBody>
      <dsp:txXfrm>
        <a:off x="5648962" y="2566272"/>
        <a:ext cx="978817" cy="1090530"/>
      </dsp:txXfrm>
    </dsp:sp>
    <dsp:sp modelId="{1B84F3F8-EB73-427A-BCA3-5D35344E31BB}">
      <dsp:nvSpPr>
        <dsp:cNvPr id="0" name=""/>
        <dsp:cNvSpPr/>
      </dsp:nvSpPr>
      <dsp:spPr>
        <a:xfrm>
          <a:off x="5769061" y="3623404"/>
          <a:ext cx="883520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15038,0</a:t>
          </a:r>
        </a:p>
      </dsp:txBody>
      <dsp:txXfrm>
        <a:off x="6030384" y="3623404"/>
        <a:ext cx="622197" cy="329634"/>
      </dsp:txXfrm>
    </dsp:sp>
    <dsp:sp modelId="{5BAD9635-C583-4EFA-9518-4CF9825E892C}">
      <dsp:nvSpPr>
        <dsp:cNvPr id="0" name=""/>
        <dsp:cNvSpPr/>
      </dsp:nvSpPr>
      <dsp:spPr>
        <a:xfrm>
          <a:off x="5328397" y="3744416"/>
          <a:ext cx="971928" cy="97192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6E977-CED8-4AC0-B5EE-22DC0D591E59}">
      <dsp:nvSpPr>
        <dsp:cNvPr id="0" name=""/>
        <dsp:cNvSpPr/>
      </dsp:nvSpPr>
      <dsp:spPr>
        <a:xfrm>
          <a:off x="4183308" y="2614291"/>
          <a:ext cx="1026943" cy="110732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 МП "Управление муниципальным имуществом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 муниципального округа Тверской области на 2023-2028 годы"</a:t>
          </a:r>
          <a:endParaRPr lang="ru-RU" sz="800" kern="1200" dirty="0"/>
        </a:p>
      </dsp:txBody>
      <dsp:txXfrm>
        <a:off x="4207371" y="2638354"/>
        <a:ext cx="978817" cy="1083263"/>
      </dsp:txXfrm>
    </dsp:sp>
    <dsp:sp modelId="{2E8BE125-5C6D-4E6E-8F41-8057AEB1D6C5}">
      <dsp:nvSpPr>
        <dsp:cNvPr id="0" name=""/>
        <dsp:cNvSpPr/>
      </dsp:nvSpPr>
      <dsp:spPr>
        <a:xfrm>
          <a:off x="4183308" y="3695485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2458,6</a:t>
          </a:r>
          <a:endParaRPr lang="ru-RU" sz="1100" kern="1200" baseline="0" dirty="0"/>
        </a:p>
      </dsp:txBody>
      <dsp:txXfrm>
        <a:off x="4487052" y="3695485"/>
        <a:ext cx="723199" cy="329634"/>
      </dsp:txXfrm>
    </dsp:sp>
    <dsp:sp modelId="{4F5DC5A6-1FEE-4C56-8F70-01463BEE3791}">
      <dsp:nvSpPr>
        <dsp:cNvPr id="0" name=""/>
        <dsp:cNvSpPr/>
      </dsp:nvSpPr>
      <dsp:spPr>
        <a:xfrm>
          <a:off x="3822905" y="3695485"/>
          <a:ext cx="971928" cy="971928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1D6C-5BAD-42B3-A744-A707F7CA1473}">
      <dsp:nvSpPr>
        <dsp:cNvPr id="0" name=""/>
        <dsp:cNvSpPr/>
      </dsp:nvSpPr>
      <dsp:spPr>
        <a:xfrm>
          <a:off x="2855821" y="2614123"/>
          <a:ext cx="1026943" cy="9315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МП "Развитие физической культуры и спорта на территории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2877647" y="2635949"/>
        <a:ext cx="983291" cy="909682"/>
      </dsp:txXfrm>
    </dsp:sp>
    <dsp:sp modelId="{6A7ECE9A-9CF7-42B4-BF52-DCC86DDC8924}">
      <dsp:nvSpPr>
        <dsp:cNvPr id="0" name=""/>
        <dsp:cNvSpPr/>
      </dsp:nvSpPr>
      <dsp:spPr>
        <a:xfrm>
          <a:off x="2855821" y="3550229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9500</a:t>
          </a:r>
          <a:endParaRPr lang="ru-RU" sz="1100" kern="1200" baseline="0" dirty="0"/>
        </a:p>
      </dsp:txBody>
      <dsp:txXfrm>
        <a:off x="3159565" y="3550229"/>
        <a:ext cx="723199" cy="329634"/>
      </dsp:txXfrm>
    </dsp:sp>
    <dsp:sp modelId="{E87784CA-8B21-40F5-B2A6-DEA86B8AB5B0}">
      <dsp:nvSpPr>
        <dsp:cNvPr id="0" name=""/>
        <dsp:cNvSpPr/>
      </dsp:nvSpPr>
      <dsp:spPr>
        <a:xfrm>
          <a:off x="2351767" y="3478220"/>
          <a:ext cx="1022766" cy="966278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E5BC7-F3CE-4B44-A535-20DF5A2261FE}">
      <dsp:nvSpPr>
        <dsp:cNvPr id="0" name=""/>
        <dsp:cNvSpPr/>
      </dsp:nvSpPr>
      <dsp:spPr>
        <a:xfrm>
          <a:off x="1199638" y="2686134"/>
          <a:ext cx="1026943" cy="7665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30480" rIns="10160" bIns="1016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   МП "Социальная поддержка и защита населения </a:t>
          </a:r>
          <a:r>
            <a:rPr lang="ru-RU" sz="800" kern="1200" dirty="0" err="1" smtClean="0"/>
            <a:t>Максатихинского</a:t>
          </a:r>
          <a:r>
            <a:rPr lang="ru-RU" sz="800" kern="1200" dirty="0" smtClean="0"/>
            <a:t> муниципального округа на 2023-2028 годы"</a:t>
          </a:r>
          <a:endParaRPr lang="ru-RU" sz="800" kern="1200" dirty="0"/>
        </a:p>
      </dsp:txBody>
      <dsp:txXfrm>
        <a:off x="1217600" y="2704096"/>
        <a:ext cx="991019" cy="748629"/>
      </dsp:txXfrm>
    </dsp:sp>
    <dsp:sp modelId="{4A08958B-3CC9-4152-A721-2D444F41DB4F}">
      <dsp:nvSpPr>
        <dsp:cNvPr id="0" name=""/>
        <dsp:cNvSpPr/>
      </dsp:nvSpPr>
      <dsp:spPr>
        <a:xfrm>
          <a:off x="1199638" y="3478221"/>
          <a:ext cx="1026943" cy="329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/>
            <a:t>3152,5</a:t>
          </a:r>
          <a:endParaRPr lang="ru-RU" sz="1100" kern="1200" baseline="0" dirty="0"/>
        </a:p>
      </dsp:txBody>
      <dsp:txXfrm>
        <a:off x="1503381" y="3478221"/>
        <a:ext cx="723199" cy="329634"/>
      </dsp:txXfrm>
    </dsp:sp>
    <dsp:sp modelId="{D4DD21EA-0E30-4A40-9C96-708285B173DA}">
      <dsp:nvSpPr>
        <dsp:cNvPr id="0" name=""/>
        <dsp:cNvSpPr/>
      </dsp:nvSpPr>
      <dsp:spPr>
        <a:xfrm>
          <a:off x="767592" y="3406213"/>
          <a:ext cx="1022766" cy="95884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2B724-0509-4289-A976-B49FF251E3E0}">
      <dsp:nvSpPr>
        <dsp:cNvPr id="0" name=""/>
        <dsp:cNvSpPr/>
      </dsp:nvSpPr>
      <dsp:spPr>
        <a:xfrm>
          <a:off x="-4949574" y="-764099"/>
          <a:ext cx="5939241" cy="5939241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7B380-8161-4BC2-B556-A6867ADC50AD}">
      <dsp:nvSpPr>
        <dsp:cNvPr id="0" name=""/>
        <dsp:cNvSpPr/>
      </dsp:nvSpPr>
      <dsp:spPr>
        <a:xfrm>
          <a:off x="810859" y="630161"/>
          <a:ext cx="5187858" cy="1260146"/>
        </a:xfrm>
        <a:prstGeom prst="rect">
          <a:avLst/>
        </a:prstGeom>
        <a:solidFill>
          <a:srgbClr val="EAF2EC">
            <a:alpha val="90000"/>
          </a:srgb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24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 формирования современной городской среды в 2026году –    1095,0</a:t>
          </a:r>
          <a:r>
            <a:rPr lang="ru-RU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*тыс. руб.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859" y="630161"/>
        <a:ext cx="5187858" cy="1260146"/>
      </dsp:txXfrm>
    </dsp:sp>
    <dsp:sp modelId="{C2709EC5-3FFB-433A-8D99-C40B50B07B46}">
      <dsp:nvSpPr>
        <dsp:cNvPr id="0" name=""/>
        <dsp:cNvSpPr/>
      </dsp:nvSpPr>
      <dsp:spPr>
        <a:xfrm>
          <a:off x="50125" y="434712"/>
          <a:ext cx="1575183" cy="1575183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E881F-1F7B-406D-919D-D0B62D511433}">
      <dsp:nvSpPr>
        <dsp:cNvPr id="0" name=""/>
        <dsp:cNvSpPr/>
      </dsp:nvSpPr>
      <dsp:spPr>
        <a:xfrm>
          <a:off x="810859" y="2520734"/>
          <a:ext cx="5187858" cy="1260146"/>
        </a:xfrm>
        <a:prstGeom prst="rect">
          <a:avLst/>
        </a:prstGeom>
        <a:solidFill>
          <a:srgbClr val="EAF2EC">
            <a:alpha val="50000"/>
          </a:srgb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24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и общественных территорий в 2026 году – </a:t>
          </a:r>
          <a:r>
            <a:rPr lang="ru-RU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1328,5 тыс. руб.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859" y="2520734"/>
        <a:ext cx="5187858" cy="1260146"/>
      </dsp:txXfrm>
    </dsp:sp>
    <dsp:sp modelId="{31D5F873-46EB-4B99-A320-2C277C8CDEDF}">
      <dsp:nvSpPr>
        <dsp:cNvPr id="0" name=""/>
        <dsp:cNvSpPr/>
      </dsp:nvSpPr>
      <dsp:spPr>
        <a:xfrm>
          <a:off x="62773" y="2426444"/>
          <a:ext cx="1575183" cy="1575183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A4ABB-4FC4-4DB4-8971-31231C8DD9DD}">
      <dsp:nvSpPr>
        <dsp:cNvPr id="0" name=""/>
        <dsp:cNvSpPr/>
      </dsp:nvSpPr>
      <dsp:spPr>
        <a:xfrm>
          <a:off x="0" y="2285"/>
          <a:ext cx="7404798" cy="748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Расходы  на осуществление государственных полномочий по  компенсации расходов на оплату  жилых помещений, отопления и освещения педагогическим работникам муниципальных образовательных организаций Тверской области, проживающих и работающих в сельской местности в сумме  </a:t>
          </a:r>
          <a:r>
            <a:rPr lang="ru-RU" sz="1150" b="1" i="0" kern="1200" dirty="0" smtClean="0">
              <a:solidFill>
                <a:srgbClr val="000000"/>
              </a:solidFill>
            </a:rPr>
            <a:t>2952,0</a:t>
          </a:r>
          <a:r>
            <a:rPr lang="ru-RU" sz="1150" kern="1200" dirty="0" smtClean="0">
              <a:solidFill>
                <a:srgbClr val="000000"/>
              </a:solidFill>
            </a:rPr>
            <a:t> </a:t>
          </a:r>
          <a:r>
            <a:rPr lang="ru-RU" sz="1150" b="1" kern="1200" dirty="0" smtClean="0">
              <a:solidFill>
                <a:srgbClr val="000000"/>
              </a:solidFill>
            </a:rPr>
            <a:t>тыс. руб.</a:t>
          </a:r>
          <a:endParaRPr lang="ru-RU" sz="1150" kern="1200" dirty="0">
            <a:solidFill>
              <a:srgbClr val="000000"/>
            </a:solidFill>
          </a:endParaRPr>
        </a:p>
      </dsp:txBody>
      <dsp:txXfrm>
        <a:off x="36553" y="38838"/>
        <a:ext cx="7331692" cy="675694"/>
      </dsp:txXfrm>
    </dsp:sp>
    <dsp:sp modelId="{7FF586F7-5FC1-4EDC-ADEE-3B7B15FE59C2}">
      <dsp:nvSpPr>
        <dsp:cNvPr id="0" name=""/>
        <dsp:cNvSpPr/>
      </dsp:nvSpPr>
      <dsp:spPr>
        <a:xfrm>
          <a:off x="0" y="866285"/>
          <a:ext cx="7404798" cy="7488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Компенсация части родительской платы за присмотр и уход за ребенком  в муниципальных образовательных организациях и иных образовательных организациях (за исключением государственных образовательных организаций), реализующих образовательную  программу дошкольного образования. в сумме  </a:t>
          </a:r>
          <a:r>
            <a:rPr lang="ru-RU" sz="1150" b="1" kern="1200" dirty="0" smtClean="0">
              <a:solidFill>
                <a:srgbClr val="000000"/>
              </a:solidFill>
            </a:rPr>
            <a:t>3455,5 тыс. руб.</a:t>
          </a:r>
          <a:endParaRPr lang="ru-RU" sz="1150" kern="1200" dirty="0">
            <a:solidFill>
              <a:srgbClr val="000000"/>
            </a:solidFill>
          </a:endParaRPr>
        </a:p>
      </dsp:txBody>
      <dsp:txXfrm>
        <a:off x="36553" y="902838"/>
        <a:ext cx="7331692" cy="675694"/>
      </dsp:txXfrm>
    </dsp:sp>
    <dsp:sp modelId="{944C04E2-5A55-4735-8430-B3D67B259A2A}">
      <dsp:nvSpPr>
        <dsp:cNvPr id="0" name=""/>
        <dsp:cNvSpPr/>
      </dsp:nvSpPr>
      <dsp:spPr>
        <a:xfrm>
          <a:off x="0" y="1730285"/>
          <a:ext cx="7404798" cy="7488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kern="1200" dirty="0" smtClean="0">
              <a:solidFill>
                <a:srgbClr val="000000"/>
              </a:solidFill>
            </a:rPr>
            <a:t>Средства местным бюджетам на осуществление государственных полномочий по обеспечению детей-сирот и детей, оставшихся без попечения родителей, лиц из числа детей-сирот детей, оставшихся без попечения родителей жилыми помещениями, за счет средств областного бюджета в сумме </a:t>
          </a:r>
          <a:r>
            <a:rPr lang="ru-RU" sz="1150" b="1" kern="1200" dirty="0" smtClean="0">
              <a:solidFill>
                <a:srgbClr val="000000"/>
              </a:solidFill>
            </a:rPr>
            <a:t>2629,5 тыс. руб.</a:t>
          </a:r>
          <a:endParaRPr lang="ru-RU" sz="1150" b="1" kern="1200" dirty="0">
            <a:solidFill>
              <a:srgbClr val="000000"/>
            </a:solidFill>
          </a:endParaRPr>
        </a:p>
      </dsp:txBody>
      <dsp:txXfrm>
        <a:off x="36553" y="1766838"/>
        <a:ext cx="7331692" cy="675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CEA4-8348-43CC-9AE7-3B65B46DF796}">
      <dsp:nvSpPr>
        <dsp:cNvPr id="0" name=""/>
        <dsp:cNvSpPr/>
      </dsp:nvSpPr>
      <dsp:spPr>
        <a:xfrm>
          <a:off x="698" y="466084"/>
          <a:ext cx="1428127" cy="8300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2893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40" b="1" kern="1200" dirty="0" smtClean="0"/>
            <a:t>За счёт межбюджетных трансфертов из областного и федерального бюджетов</a:t>
          </a:r>
          <a:endParaRPr lang="ru-RU" sz="740" b="1" kern="1200" dirty="0"/>
        </a:p>
      </dsp:txBody>
      <dsp:txXfrm>
        <a:off x="415729" y="466084"/>
        <a:ext cx="598065" cy="830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25D74-FD20-4490-8A72-F655D586810B}">
      <dsp:nvSpPr>
        <dsp:cNvPr id="0" name=""/>
        <dsp:cNvSpPr/>
      </dsp:nvSpPr>
      <dsp:spPr>
        <a:xfrm>
          <a:off x="1820758" y="1218591"/>
          <a:ext cx="1149664" cy="370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55"/>
              </a:lnTo>
              <a:lnTo>
                <a:pt x="1149664" y="188155"/>
              </a:lnTo>
              <a:lnTo>
                <a:pt x="1149664" y="3704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1511F-C05F-44DA-A46A-8F83789AB044}">
      <dsp:nvSpPr>
        <dsp:cNvPr id="0" name=""/>
        <dsp:cNvSpPr/>
      </dsp:nvSpPr>
      <dsp:spPr>
        <a:xfrm>
          <a:off x="869199" y="1218591"/>
          <a:ext cx="951558" cy="370492"/>
        </a:xfrm>
        <a:custGeom>
          <a:avLst/>
          <a:gdLst/>
          <a:ahLst/>
          <a:cxnLst/>
          <a:rect l="0" t="0" r="0" b="0"/>
          <a:pathLst>
            <a:path>
              <a:moveTo>
                <a:pt x="951558" y="0"/>
              </a:moveTo>
              <a:lnTo>
                <a:pt x="951558" y="188155"/>
              </a:lnTo>
              <a:lnTo>
                <a:pt x="0" y="188155"/>
              </a:lnTo>
              <a:lnTo>
                <a:pt x="0" y="37049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65002-5D01-4BAF-B43F-4A2282BEE5FB}">
      <dsp:nvSpPr>
        <dsp:cNvPr id="0" name=""/>
        <dsp:cNvSpPr/>
      </dsp:nvSpPr>
      <dsp:spPr>
        <a:xfrm>
          <a:off x="432041" y="273128"/>
          <a:ext cx="2777435" cy="9454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    2026-2028 год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Р1100        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Физическая культура и спорт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9500,0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432041" y="273128"/>
        <a:ext cx="2777435" cy="945463"/>
      </dsp:txXfrm>
    </dsp:sp>
    <dsp:sp modelId="{738CEF90-7F0F-4AFC-A0C6-43AD8684FFA8}">
      <dsp:nvSpPr>
        <dsp:cNvPr id="0" name=""/>
        <dsp:cNvSpPr/>
      </dsp:nvSpPr>
      <dsp:spPr>
        <a:xfrm>
          <a:off x="925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Содержание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МБУ «ФОК»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8500,0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</a:t>
          </a:r>
        </a:p>
      </dsp:txBody>
      <dsp:txXfrm>
        <a:off x="925" y="1589084"/>
        <a:ext cx="1736548" cy="868274"/>
      </dsp:txXfrm>
    </dsp:sp>
    <dsp:sp modelId="{623B8949-4B92-467D-B7F7-DC9342469C17}">
      <dsp:nvSpPr>
        <dsp:cNvPr id="0" name=""/>
        <dsp:cNvSpPr/>
      </dsp:nvSpPr>
      <dsp:spPr>
        <a:xfrm>
          <a:off x="2102149" y="1589084"/>
          <a:ext cx="1736548" cy="8682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РП 1105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Проведение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 спортивных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Мероприятий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1000,0 </a:t>
          </a:r>
          <a:r>
            <a:rPr kumimoji="0" lang="ru-RU" sz="1100" b="0" i="0" u="none" strike="noStrike" kern="1200" cap="none" normalizeH="0" baseline="0" dirty="0" err="1" smtClean="0">
              <a:ln/>
              <a:effectLst/>
              <a:latin typeface="Arial" charset="0"/>
            </a:rPr>
            <a:t>тыс.руб</a:t>
          </a:r>
          <a:r>
            <a:rPr kumimoji="0" lang="ru-RU" sz="1100" b="0" i="0" u="none" strike="noStrike" kern="1200" cap="none" normalizeH="0" baseline="0" dirty="0" smtClean="0">
              <a:ln/>
              <a:effectLst/>
              <a:latin typeface="Arial" charset="0"/>
            </a:rPr>
            <a:t>. </a:t>
          </a:r>
        </a:p>
      </dsp:txBody>
      <dsp:txXfrm>
        <a:off x="2102149" y="1589084"/>
        <a:ext cx="1736548" cy="86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0.85002</cdr:x>
      <cdr:y>0.15222</cdr:y>
    </cdr:from>
    <cdr:to>
      <cdr:x>0.97456</cdr:x>
      <cdr:y>0.21179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372539" y="803089"/>
          <a:ext cx="1080179" cy="3142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0.66154</cdr:y>
    </cdr:from>
    <cdr:to>
      <cdr:x>0.5619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096343"/>
          <a:ext cx="1015986" cy="43861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1349,9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0.24762</cdr:x>
      <cdr:y>0</cdr:y>
    </cdr:from>
    <cdr:to>
      <cdr:x>0.39048</cdr:x>
      <cdr:y>0.10302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72207" y="0"/>
          <a:ext cx="1080121" cy="48218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26526,9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0.18462</cdr:y>
    </cdr:from>
    <cdr:to>
      <cdr:x>0.21905</cdr:x>
      <cdr:y>0.29109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1" y="864096"/>
          <a:ext cx="1368153" cy="49836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16924,7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0.07692</cdr:y>
    </cdr:from>
    <cdr:to>
      <cdr:x>0.74286</cdr:x>
      <cdr:y>0.17995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536504" y="360040"/>
          <a:ext cx="1080120" cy="48223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20633,5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0.4381</cdr:x>
      <cdr:y>0.04412</cdr:y>
    </cdr:from>
    <cdr:to>
      <cdr:x>0.62961</cdr:x>
      <cdr:y>0.12719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312368" y="216024"/>
          <a:ext cx="1448033" cy="4067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2271,8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0.2381</cdr:x>
      <cdr:y>0.04412</cdr:y>
    </cdr:from>
    <cdr:to>
      <cdr:x>0.42976</cdr:x>
      <cdr:y>0.12295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800200" y="216024"/>
          <a:ext cx="1449139" cy="38602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2271,8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0.0381</cdr:x>
      <cdr:y>0.04412</cdr:y>
    </cdr:from>
    <cdr:to>
      <cdr:x>0.22857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88033" y="216024"/>
          <a:ext cx="1440160" cy="36004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2271,8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0.79562</cdr:x>
      <cdr:y>0.06132</cdr:y>
    </cdr:from>
    <cdr:to>
      <cdr:x>0.90777</cdr:x>
      <cdr:y>0.13309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6486996" y="307628"/>
          <a:ext cx="914400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err="1" smtClean="0">
              <a:ln>
                <a:solidFill>
                  <a:schemeClr val="tx1"/>
                </a:solidFill>
              </a:ln>
            </a:rPr>
            <a:t>тыс.руб</a:t>
          </a:r>
          <a:r>
            <a:rPr lang="ru-RU" dirty="0" smtClean="0">
              <a:ln>
                <a:solidFill>
                  <a:schemeClr val="tx1"/>
                </a:solidFill>
              </a:ln>
            </a:rPr>
            <a:t>.</a:t>
          </a:r>
          <a:endParaRPr lang="ru-RU" dirty="0">
            <a:ln>
              <a:solidFill>
                <a:schemeClr val="tx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0.83162</cdr:x>
      <cdr:y>0.06044</cdr:y>
    </cdr:from>
    <cdr:to>
      <cdr:x>0.96475</cdr:x>
      <cdr:y>0.13163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6747544" y="266824"/>
          <a:ext cx="1080132" cy="3142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0.85832</cdr:x>
      <cdr:y>0.0298</cdr:y>
    </cdr:from>
    <cdr:to>
      <cdr:x>0.98286</cdr:x>
      <cdr:y>0.08937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7444547" y="144016"/>
          <a:ext cx="1080185" cy="2878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0.44545</cdr:x>
      <cdr:y>0.16176</cdr:y>
    </cdr:from>
    <cdr:to>
      <cdr:x>0.5909</cdr:x>
      <cdr:y>0.22059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528392" y="792088"/>
          <a:ext cx="1152092" cy="28806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82531,5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0.26364</cdr:x>
      <cdr:y>0.16176</cdr:y>
    </cdr:from>
    <cdr:to>
      <cdr:x>0.40909</cdr:x>
      <cdr:y>0.22059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2088232" y="792088"/>
          <a:ext cx="1152092" cy="28806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82525,2</a:t>
          </a:r>
        </a:p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0.07273</cdr:x>
      <cdr:y>0.04412</cdr:y>
    </cdr:from>
    <cdr:to>
      <cdr:x>0.22727</cdr:x>
      <cdr:y>0.10294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76064" y="216024"/>
          <a:ext cx="1224093" cy="28801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97776,7</a:t>
          </a:r>
        </a:p>
      </cdr:txBody>
    </cdr:sp>
  </cdr:relSizeAnchor>
  <cdr:relSizeAnchor xmlns:cdr="http://schemas.openxmlformats.org/drawingml/2006/chartDrawing">
    <cdr:from>
      <cdr:x>0.67273</cdr:x>
      <cdr:y>0.44687</cdr:y>
    </cdr:from>
    <cdr:to>
      <cdr:x>1</cdr:x>
      <cdr:y>1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328592" y="2188110"/>
          <a:ext cx="2592288" cy="27084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осуществление государственных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полномочий :</a:t>
          </a:r>
        </a:p>
        <a:p xmlns:a="http://schemas.openxmlformats.org/drawingml/2006/main">
          <a:pPr marL="171450" marR="0" lvl="0" indent="-1714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комиссии по делам несовершеннолетних 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2026 год 613,7 тыс.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kumimoji="0" lang="ru-RU" sz="1000" i="0" u="none" strike="noStrike" kern="1200" cap="none" spc="0" normalizeH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уб</a:t>
          </a: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.; 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2027 год 617,7 тыс. руб.;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kumimoji="0" lang="ru-RU" sz="1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на 2028 год 621,9 тыс. руб.</a:t>
          </a:r>
        </a:p>
        <a:p xmlns:a="http://schemas.openxmlformats.org/drawingml/2006/main">
          <a:pPr marL="171450" indent="-1714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созданию административных комиссий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2026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327,6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2027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329,2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руб.; </a:t>
          </a:r>
          <a:endParaRPr lang="ru-RU" sz="100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2028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330,9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  по составлению (изменению) списков кандидатов в присяжные заседатели  федеральных судов общей юрисдикции на  2026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55,1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5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руб.; 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2028 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5,4 тыс</a:t>
          </a:r>
          <a:r>
            <a: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kumimoji="0" lang="ru-RU" sz="12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0.43792</cdr:x>
      <cdr:y>0.62857</cdr:y>
    </cdr:from>
    <cdr:to>
      <cdr:x>0.46587</cdr:x>
      <cdr:y>0.82857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384376" y="3168352"/>
          <a:ext cx="216024" cy="10081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0.44124</cdr:x>
      <cdr:y>0.40458</cdr:y>
    </cdr:from>
    <cdr:to>
      <cdr:x>0.45227</cdr:x>
      <cdr:y>0.62525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880320" y="1584176"/>
          <a:ext cx="72001" cy="8640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0.01707</cdr:x>
      <cdr:y>0</cdr:y>
    </cdr:from>
    <cdr:to>
      <cdr:x>1</cdr:x>
      <cdr:y>0.79629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72010" y="0"/>
          <a:ext cx="4146487" cy="41857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Перечень проектов на 2026 год</a:t>
          </a:r>
          <a:r>
            <a:rPr kumimoji="0" lang="ru-RU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 xmlns:a="http://schemas.openxmlformats.org/drawingml/2006/main">
          <a:pPr marR="0" lvl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tabLst/>
            <a:defRPr/>
          </a:pPr>
          <a:endParaRPr kumimoji="0" lang="ru-RU" sz="1400" b="1" i="0" u="none" strike="noStrike" kern="1200" cap="none" spc="0" normalizeH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артезианской скважины в д. Большая Воздвиженка в сумме 287,5 тыс. руб.</a:t>
          </a:r>
        </a:p>
        <a:p xmlns:a="http://schemas.openxmlformats.org/drawingml/2006/main">
          <a:pPr marL="285750" marR="0" lvl="0" indent="-2857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водонапорной башни в д. Буденовка 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области в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сумме 300,5 тыс. руб.</a:t>
          </a:r>
        </a:p>
        <a:p xmlns:a="http://schemas.openxmlformats.org/drawingml/2006/main">
          <a:pPr marL="285750" marR="0" lvl="0" indent="-28575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Char char="-"/>
            <a:tabLst/>
            <a:defRPr/>
          </a:pP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Устройство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колодца 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д. Ново Плоское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Максатихинского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 Тверской области </a:t>
          </a: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сумме 47,0 тыс. руб.</a:t>
          </a:r>
        </a:p>
        <a:p xmlns:a="http://schemas.openxmlformats.org/drawingml/2006/main">
          <a:pPr lvl="0" algn="ctr" fontAlgn="auto">
            <a:spcBef>
              <a:spcPts val="0"/>
            </a:spcBef>
            <a:spcAft>
              <a:spcPts val="0"/>
            </a:spcAft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endParaRPr lang="ru-RU" sz="1400" b="1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lvl="0" indent="-285750" algn="ctr" fontAlgn="auto">
            <a:spcBef>
              <a:spcPts val="0"/>
            </a:spcBef>
            <a:spcAft>
              <a:spcPts val="0"/>
            </a:spcAft>
            <a:buFontTx/>
            <a:buChar char="-"/>
            <a:defRPr/>
          </a:pPr>
          <a:r>
            <a: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</a:t>
          </a:r>
          <a:r>
            <a:rPr lang="ru-RU" sz="1400" b="1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минитрактора</a:t>
          </a:r>
          <a:r>
            <a: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Уралец 2204 (или эквивалента) с навесным оборудованием</a:t>
          </a:r>
          <a:r>
            <a:rPr kumimoji="0" lang="ru-RU" sz="14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 сумме 412,5 тыс. руб.</a:t>
          </a:r>
          <a:endParaRPr kumimoji="0" lang="ru-RU" sz="1800" b="1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0.42753</cdr:x>
      <cdr:y>0.65222</cdr:y>
    </cdr:from>
    <cdr:to>
      <cdr:x>0.64762</cdr:x>
      <cdr:y>0.75525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232486" y="3193624"/>
          <a:ext cx="1664058" cy="50449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22091,4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0.21786</cdr:x>
      <cdr:y>0.36234</cdr:y>
    </cdr:from>
    <cdr:to>
      <cdr:x>0.44762</cdr:x>
      <cdr:y>0.47059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647205" y="1774214"/>
          <a:ext cx="1737171" cy="53004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125122,8 тыс. руб.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0.00952</cdr:x>
      <cdr:y>0</cdr:y>
    </cdr:from>
    <cdr:to>
      <cdr:x>0.27619</cdr:x>
      <cdr:y>0.11765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2009" y="0"/>
          <a:ext cx="2016224" cy="57606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248916,6 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BC11F-CE5A-48AE-A037-7EE2446E5BD6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0748-1191-4754-8A70-01E114BCE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7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E7BBA6C-AE88-47E0-93C1-BDE9E348C69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686186"/>
            <a:ext cx="5388300" cy="4440779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0809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26C64397-C5C1-4E3D-8CE0-47BCD0477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64397-C5C1-4E3D-8CE0-47BCD0477F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5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93713" y="882650"/>
            <a:ext cx="5908675" cy="4432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2362">
              <a:defRPr/>
            </a:pPr>
            <a:fld id="{58750699-85EC-4D72-8456-7B85FEB7B1B6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2362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612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7A09-9101-454C-906D-FB0DE1AB29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6672" y="9371264"/>
            <a:ext cx="2917520" cy="4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 anchor="b"/>
          <a:lstStyle>
            <a:lvl1pPr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7A86217-FA0C-4DD0-8C56-5499B0C947CA}" type="slidenum">
              <a:rPr lang="ru-RU" altLang="ru-RU"/>
              <a:pPr algn="r"/>
              <a:t>12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30775" cy="36988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63" y="4687212"/>
            <a:ext cx="5388610" cy="443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84" tIns="45996" rIns="91984" bIns="45996"/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2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1025" y="806450"/>
            <a:ext cx="5376863" cy="4032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35990" indent="-28307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3229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85214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38133" indent="-22645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491050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43969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396887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49804" indent="-226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05836">
              <a:defRPr/>
            </a:pPr>
            <a:fld id="{5CAB3557-D43C-4DB7-947E-5E599009A8E4}" type="slidenum">
              <a:rPr lang="ru-RU" altLang="ru-RU">
                <a:solidFill>
                  <a:prstClr val="black"/>
                </a:solidFill>
              </a:rPr>
              <a:pPr defTabSz="905836">
                <a:defRPr/>
              </a:pPr>
              <a:t>27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1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2854" y="9385521"/>
            <a:ext cx="2914144" cy="4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3" tIns="46007" rIns="91993" bIns="4600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2238" eaLnBrk="1" hangingPunct="1">
              <a:spcBef>
                <a:spcPct val="0"/>
              </a:spcBef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2238" eaLnBrk="1" hangingPunct="1">
                <a:spcBef>
                  <a:spcPct val="0"/>
                </a:spcBef>
                <a:defRPr/>
              </a:pPr>
              <a:t>30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4612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869" y="4693622"/>
            <a:ext cx="5382830" cy="4444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93" tIns="46007" rIns="91993" bIns="460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6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175" y="949325"/>
            <a:ext cx="6324600" cy="474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8274" indent="-28010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0424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68591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16763" indent="-22408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64932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1310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61273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09440" indent="-2240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460230" eaLnBrk="1" hangingPunct="1">
              <a:defRPr/>
            </a:pPr>
            <a:fld id="{7F402B53-0094-457A-923F-2C3ED848E18D}" type="slidenum"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</a:rPr>
              <a:pPr defTabSz="460230" eaLnBrk="1" hangingPunct="1">
                <a:defRPr/>
              </a:pPr>
              <a:t>33</a:t>
            </a:fld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Нижний колонтитул 4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218" indent="-28008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336" indent="-22407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470" indent="-22407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607" indent="-22407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743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875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101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9140" indent="-2240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60230"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3858-5E62-41AB-960C-ED6347430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EF82-CE1D-4150-8F5F-A5D7C813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33AC-2F9B-4725-878B-9BB236449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9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9C37-6173-4212-A446-9E7BFBF4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D568-79CB-4F7E-BF89-17859D77E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33A932-9ACA-4A08-B0EE-AC86DA8DE6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85FE-6501-4DB3-9A9F-9D8E8F52F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1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D6D8-A4CA-4757-A55F-06C1C88C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6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32C2-EC5F-49D0-857E-46BA184D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714E-04A3-4AAE-8447-02C587676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4FBA-0146-4CC3-A916-F4F01748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3C1D9-0BCD-4FF4-AB3A-8F6AC258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5B6B-E0FB-425E-9CB7-5CC664681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3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7B5F-3EF9-4824-B26F-6C4CA107D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5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E473-8416-424F-BD42-03C1832D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4DC23-23C1-416A-BE3A-02B8687EB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  <p:sldLayoutId id="2147483731" r:id="rId13"/>
    <p:sldLayoutId id="2147483732" r:id="rId14"/>
    <p:sldLayoutId id="21474837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5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17.xml"/><Relationship Id="rId4" Type="http://schemas.openxmlformats.org/officeDocument/2006/relationships/chart" Target="../charts/chart16.xml"/><Relationship Id="rId9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image" Target="../media/image32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0801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             Администрация </a:t>
            </a:r>
            <a:r>
              <a:rPr lang="ru-RU" sz="20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latin typeface="Times New Roman" pitchFamily="18" charset="0"/>
              </a:rPr>
              <a:t> муниципального                                   округа Тверской области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</a:rPr>
              <a:t>Проект 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</a:rPr>
              <a:t>бюджета </a:t>
            </a:r>
            <a:r>
              <a:rPr lang="ru-RU" sz="3600" b="1" dirty="0" err="1">
                <a:latin typeface="Times New Roman" pitchFamily="18" charset="0"/>
              </a:rPr>
              <a:t>Максатихинского</a:t>
            </a:r>
            <a:r>
              <a:rPr lang="ru-RU" sz="3600" b="1" dirty="0">
                <a:latin typeface="Times New Roman" pitchFamily="18" charset="0"/>
              </a:rPr>
              <a:t> муниципального округа  </a:t>
            </a:r>
            <a:r>
              <a:rPr lang="ru-RU" sz="3600" b="1" dirty="0" smtClean="0">
                <a:latin typeface="Times New Roman" pitchFamily="18" charset="0"/>
              </a:rPr>
              <a:t>на 2026 </a:t>
            </a:r>
            <a:r>
              <a:rPr lang="ru-RU" sz="3600" b="1" dirty="0">
                <a:latin typeface="Times New Roman" pitchFamily="18" charset="0"/>
              </a:rPr>
              <a:t>год и на плановый период </a:t>
            </a:r>
            <a:r>
              <a:rPr lang="ru-RU" sz="3600" b="1" dirty="0" smtClean="0">
                <a:latin typeface="Times New Roman" pitchFamily="18" charset="0"/>
              </a:rPr>
              <a:t>2027 </a:t>
            </a:r>
            <a:r>
              <a:rPr lang="ru-RU" sz="3600" b="1" dirty="0">
                <a:latin typeface="Times New Roman" pitchFamily="18" charset="0"/>
              </a:rPr>
              <a:t>и </a:t>
            </a:r>
            <a:r>
              <a:rPr lang="ru-RU" sz="3600" b="1" dirty="0" smtClean="0">
                <a:latin typeface="Times New Roman" pitchFamily="18" charset="0"/>
              </a:rPr>
              <a:t>2028 годов</a:t>
            </a: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5505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8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43507005"/>
              </p:ext>
            </p:extLst>
          </p:nvPr>
        </p:nvGraphicFramePr>
        <p:xfrm>
          <a:off x="395536" y="1247775"/>
          <a:ext cx="8723064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56932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Структура поступления налоговых и неналоговых доходов в бюджет муниципального округа по администраторам доходов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65104"/>
            <a:ext cx="3066931" cy="191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35597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55284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подходы к формированию расходов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бюджета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муниципального округа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2305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4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44488" y="6361113"/>
            <a:ext cx="3702050" cy="49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2035175"/>
            <a:ext cx="2160240" cy="2722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Первоочередные </a:t>
            </a: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формировании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226" name="Скругленный прямоугольник 5"/>
          <p:cNvSpPr>
            <a:spLocks noChangeArrowheads="1"/>
          </p:cNvSpPr>
          <p:nvPr/>
        </p:nvSpPr>
        <p:spPr bwMode="auto">
          <a:xfrm>
            <a:off x="2873375" y="1414463"/>
            <a:ext cx="6122988" cy="620712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заработной плате и начислениям</a:t>
            </a:r>
          </a:p>
        </p:txBody>
      </p:sp>
      <p:sp>
        <p:nvSpPr>
          <p:cNvPr id="9227" name="Скругленный прямоугольник 5"/>
          <p:cNvSpPr>
            <a:spLocks noChangeArrowheads="1"/>
          </p:cNvSpPr>
          <p:nvPr/>
        </p:nvSpPr>
        <p:spPr bwMode="auto">
          <a:xfrm>
            <a:off x="2860675" y="2348881"/>
            <a:ext cx="6096000" cy="648071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по расходам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на оплату коммунальных услуг</a:t>
            </a:r>
          </a:p>
        </p:txBody>
      </p:sp>
      <p:sp>
        <p:nvSpPr>
          <p:cNvPr id="9228" name="Скругленный прямоугольник 5"/>
          <p:cNvSpPr>
            <a:spLocks noChangeArrowheads="1"/>
          </p:cNvSpPr>
          <p:nvPr/>
        </p:nvSpPr>
        <p:spPr bwMode="auto">
          <a:xfrm>
            <a:off x="2900363" y="3140968"/>
            <a:ext cx="6096000" cy="720080"/>
          </a:xfrm>
          <a:prstGeom prst="roundRect">
            <a:avLst>
              <a:gd name="adj" fmla="val 8718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l" eaLnBrk="0" hangingPunct="0"/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</a:t>
            </a:r>
            <a:r>
              <a:rPr lang="ru-RU" altLang="ru-RU" sz="2000" b="1" dirty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 подвозу учащихся, питанию детей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541153" y="1515549"/>
            <a:ext cx="435" cy="324218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41588" y="3530228"/>
            <a:ext cx="360362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46910" y="1515549"/>
            <a:ext cx="319087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002891" y="173036"/>
            <a:ext cx="8017284" cy="6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Первоочередные задачи при формировании расходной части бюджета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06" y="4149081"/>
            <a:ext cx="620553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557028"/>
            <a:ext cx="44623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216030"/>
            <a:ext cx="360041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388" y="4641850"/>
            <a:ext cx="428436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92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77523"/>
              </p:ext>
            </p:extLst>
          </p:nvPr>
        </p:nvGraphicFramePr>
        <p:xfrm>
          <a:off x="735013" y="1319213"/>
          <a:ext cx="7912100" cy="500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бюджета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округа</a:t>
            </a:r>
            <a:r>
              <a:rPr lang="ru-RU" sz="2800" b="1" dirty="0" smtClean="0">
                <a:latin typeface="Times New Roman" pitchFamily="18" charset="0"/>
              </a:rPr>
              <a:t> на 2026-2028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годы</a:t>
            </a:r>
          </a:p>
        </p:txBody>
      </p:sp>
      <p:sp>
        <p:nvSpPr>
          <p:cNvPr id="4" name="Овал 3"/>
          <p:cNvSpPr/>
          <p:nvPr/>
        </p:nvSpPr>
        <p:spPr>
          <a:xfrm>
            <a:off x="694826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63628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12" y="260648"/>
            <a:ext cx="8433308" cy="45611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</a:rPr>
              <a:t>Структура расходов бюджета </a:t>
            </a:r>
            <a:r>
              <a:rPr lang="ru-RU" sz="1600" b="1" dirty="0" err="1" smtClean="0">
                <a:latin typeface="Times New Roman" pitchFamily="18" charset="0"/>
              </a:rPr>
              <a:t>Максатихинского</a:t>
            </a:r>
            <a:r>
              <a:rPr lang="ru-RU" sz="1600" b="1" dirty="0" smtClean="0">
                <a:latin typeface="Times New Roman" pitchFamily="18" charset="0"/>
              </a:rPr>
              <a:t> муниципального округа по разделам бюджетной классификации на 2026 год и плановый период 2027-2028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39115032"/>
              </p:ext>
            </p:extLst>
          </p:nvPr>
        </p:nvGraphicFramePr>
        <p:xfrm>
          <a:off x="4283968" y="9461"/>
          <a:ext cx="4824536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72421937"/>
              </p:ext>
            </p:extLst>
          </p:nvPr>
        </p:nvGraphicFramePr>
        <p:xfrm>
          <a:off x="6804248" y="476672"/>
          <a:ext cx="223224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06970290"/>
              </p:ext>
            </p:extLst>
          </p:nvPr>
        </p:nvGraphicFramePr>
        <p:xfrm>
          <a:off x="6479704" y="3717032"/>
          <a:ext cx="2664296" cy="249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572667"/>
              </p:ext>
            </p:extLst>
          </p:nvPr>
        </p:nvGraphicFramePr>
        <p:xfrm>
          <a:off x="179512" y="1052735"/>
          <a:ext cx="4126938" cy="5413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40109,8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35281,9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33464,4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3441,5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2547,3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54487,2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61246,8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62944,1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2980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907,2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208547,7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208891,9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205991,9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40194,7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39668,6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38368,6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14803,5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13050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10878,6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7565,6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4647,6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4297,6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373972,0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372206,8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368442,2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99992" y="378904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33324"/>
              </p:ext>
            </p:extLst>
          </p:nvPr>
        </p:nvGraphicFramePr>
        <p:xfrm>
          <a:off x="179512" y="900122"/>
          <a:ext cx="4126938" cy="5777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/>
                <a:gridCol w="648182"/>
                <a:gridCol w="682907"/>
                <a:gridCol w="682906"/>
              </a:tblGrid>
              <a:tr h="117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97776,7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82525,2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82531,5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Национальная оборона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602,5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666,9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13260,4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12800,4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12800,4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114153,1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116349,7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119711,1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34466,4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37065,7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27399,0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412617,6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409769,1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407267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83692,5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82951,9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82951,9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12760,4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10140,8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10130,5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9500,0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9500,0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2271,8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2271,8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2271,8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781101,4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773686,5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774500,2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расходов на 2026 год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(781101,4 тыс. руб.)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769227"/>
              </p:ext>
            </p:extLst>
          </p:nvPr>
        </p:nvGraphicFramePr>
        <p:xfrm>
          <a:off x="31868" y="1556793"/>
          <a:ext cx="77872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Двойные фигурные скобки 2"/>
          <p:cNvSpPr/>
          <p:nvPr/>
        </p:nvSpPr>
        <p:spPr>
          <a:xfrm>
            <a:off x="7596336" y="2276872"/>
            <a:ext cx="1224136" cy="122413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</a:rPr>
              <a:t>р</a:t>
            </a:r>
            <a:r>
              <a:rPr lang="ru-RU" sz="1400" dirty="0" smtClean="0">
                <a:latin typeface="Times New Roman" pitchFamily="18" charset="0"/>
              </a:rPr>
              <a:t>асходы на соц. сферу 518570,5</a:t>
            </a:r>
          </a:p>
          <a:p>
            <a:pPr algn="ctr"/>
            <a:r>
              <a:rPr lang="ru-RU" sz="1400" dirty="0" smtClean="0">
                <a:latin typeface="Times New Roman" pitchFamily="18" charset="0"/>
              </a:rPr>
              <a:t>66,4%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35" y="11436"/>
            <a:ext cx="8426370" cy="88741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</a:rPr>
              <a:t>Расходы бюджета на социальную сферу в </a:t>
            </a:r>
            <a:r>
              <a:rPr lang="ru-RU" sz="1800" b="1" dirty="0" smtClean="0">
                <a:latin typeface="Times New Roman" pitchFamily="18" charset="0"/>
              </a:rPr>
              <a:t>2026 </a:t>
            </a:r>
            <a:r>
              <a:rPr lang="ru-RU" sz="1800" b="1" dirty="0">
                <a:latin typeface="Times New Roman" pitchFamily="18" charset="0"/>
              </a:rPr>
              <a:t>году и на плановый период </a:t>
            </a:r>
            <a:r>
              <a:rPr lang="ru-RU" sz="1800" b="1" dirty="0" smtClean="0">
                <a:latin typeface="Times New Roman" pitchFamily="18" charset="0"/>
              </a:rPr>
              <a:t>2027-2028 </a:t>
            </a:r>
            <a:r>
              <a:rPr lang="ru-RU" sz="1800" b="1" dirty="0">
                <a:latin typeface="Times New Roman" pitchFamily="18" charset="0"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48" y="1591136"/>
            <a:ext cx="127881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412617,6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409769,1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2028– 407267,0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51" y="787077"/>
            <a:ext cx="90051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предыдущие годы  в структуре  расходов приоритетными  являются расходы на социальную сферу, которые составляют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518570,5тыс. руб. в 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(781101,4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512361,8 тыс. руб. в 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66,2% (773686,5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509849,7 тыс. руб.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(774500,2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рублей).	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2335" y="1568053"/>
            <a:ext cx="113685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83692,5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 82951,9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2028– 82951,9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9194" y="1614219"/>
            <a:ext cx="201664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12760,4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10140,8</a:t>
            </a: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2028– 10130,5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30698421"/>
              </p:ext>
            </p:extLst>
          </p:nvPr>
        </p:nvGraphicFramePr>
        <p:xfrm>
          <a:off x="491563" y="3789040"/>
          <a:ext cx="2136221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67782865"/>
              </p:ext>
            </p:extLst>
          </p:nvPr>
        </p:nvGraphicFramePr>
        <p:xfrm>
          <a:off x="2771800" y="3694420"/>
          <a:ext cx="3035377" cy="317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53792416"/>
              </p:ext>
            </p:extLst>
          </p:nvPr>
        </p:nvGraphicFramePr>
        <p:xfrm>
          <a:off x="6470618" y="3655892"/>
          <a:ext cx="2341884" cy="238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27584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781101,4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25062" y="5520594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773686,5тыс.руб.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5375" y="5476630"/>
            <a:ext cx="16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774500,2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1924" y="1544970"/>
            <a:ext cx="20017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</a:p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9500,0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2027– 9500,0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2028– 9500,0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4" y="2492896"/>
            <a:ext cx="1306225" cy="134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39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8" y="2492896"/>
            <a:ext cx="1877256" cy="135914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 descr="sockontrak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44" y="2500530"/>
            <a:ext cx="2028614" cy="1368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397" y="2590777"/>
            <a:ext cx="1800052" cy="11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</a:rPr>
              <a:t>Программные направления деятельности муниципального образования </a:t>
            </a:r>
            <a:r>
              <a:rPr lang="ru-RU" sz="2800" b="1" dirty="0" err="1" smtClean="0">
                <a:latin typeface="Times New Roman" pitchFamily="18" charset="0"/>
              </a:rPr>
              <a:t>Максатихинский</a:t>
            </a:r>
            <a:r>
              <a:rPr lang="ru-RU" sz="2800" b="1" dirty="0" smtClean="0">
                <a:latin typeface="Times New Roman" pitchFamily="18" charset="0"/>
              </a:rPr>
              <a:t> муниципальный округ на 2026 год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596923"/>
              </p:ext>
            </p:extLst>
          </p:nvPr>
        </p:nvGraphicFramePr>
        <p:xfrm>
          <a:off x="35692" y="1556792"/>
          <a:ext cx="9073008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6804248" y="1412776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35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115" y="67979"/>
            <a:ext cx="8209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на 2026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053465"/>
            <a:ext cx="1916279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муниципального 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949280"/>
            <a:ext cx="178250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1185,3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1938" y="1503264"/>
            <a:ext cx="19980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3156" y="1976193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14900,0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60" y="1844824"/>
            <a:ext cx="1486025" cy="153807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vanteevka.today/wp-content/uploads/2016/06/KS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20" y="4799523"/>
            <a:ext cx="1808854" cy="11568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850382783"/>
              </p:ext>
            </p:extLst>
          </p:nvPr>
        </p:nvGraphicFramePr>
        <p:xfrm>
          <a:off x="257707" y="1452974"/>
          <a:ext cx="4544040" cy="309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04248" y="3068960"/>
            <a:ext cx="1916279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представительны органов местного самоуправления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40202" y="4214748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618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разделу 01 «Общегосударственные вопросы» на 2026-2028 годы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19676871"/>
              </p:ext>
            </p:extLst>
          </p:nvPr>
        </p:nvGraphicFramePr>
        <p:xfrm>
          <a:off x="899592" y="1412776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2160" y="2132856"/>
            <a:ext cx="2376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-Резервный фонд на 2026 год14900 тыс.</a:t>
            </a: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руб.; на 2027-2028 годы в сумме 100 тыс. руб. ежегодно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-МП «Управление муниципальным имуществом» на 2026 год 2046,5 тыс. руб.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.; на 2027-2028 годы в сумме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1639,5 тыс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ежегодно</a:t>
            </a:r>
            <a:endParaRPr lang="ru-RU" sz="10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деятельности органов местного самоуправления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52320" y="119675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670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</a:rPr>
              <a:t>Основные параметры бюджета</a:t>
            </a:r>
            <a:endParaRPr lang="ru-RU" sz="3600" dirty="0" smtClean="0"/>
          </a:p>
        </p:txBody>
      </p:sp>
      <p:graphicFrame>
        <p:nvGraphicFramePr>
          <p:cNvPr id="5381" name="Group 2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59907303"/>
              </p:ext>
            </p:extLst>
          </p:nvPr>
        </p:nvGraphicFramePr>
        <p:xfrm>
          <a:off x="446637" y="1052515"/>
          <a:ext cx="7437731" cy="5432941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0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03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направления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Решение №220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15.09.25г.,    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 тыс. руб.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2027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(проект),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1192869,92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777460,80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773686,50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774500,20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5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(ННД)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115328,44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128622,10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134632,10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140695,70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Дополнительный норматив от НДФЛ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100599,00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115077,00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125226,00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134369,00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976942,48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533761,70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513828,40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499435,50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138510,00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146163,00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125856,00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106788,00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Целевые средства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838432,48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387598,70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387972,40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392647,50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1245681,5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781101,4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773686,5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774500,2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средств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407249,02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247339,7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259858,1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275064,7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целевых средств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838432,48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533761,7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513828,4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499435,5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3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 (-) Профицит (+)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-52811,58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-3640,6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996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03 «Национальная безопасность и правоохранительная деятельность» на  2026 год и плановый период 2027-2028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0712613"/>
              </p:ext>
            </p:extLst>
          </p:nvPr>
        </p:nvGraphicFramePr>
        <p:xfrm>
          <a:off x="0" y="3140968"/>
          <a:ext cx="5519614" cy="365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401742"/>
              </p:ext>
            </p:extLst>
          </p:nvPr>
        </p:nvGraphicFramePr>
        <p:xfrm>
          <a:off x="3407756" y="1129209"/>
          <a:ext cx="6336704" cy="4125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44611"/>
            <a:ext cx="2724188" cy="15154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211960" y="4149080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806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разделу 04 «Национальная  экономика»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  2026 год и плановый период 2027-2028 годов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6024859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27710"/>
              </p:ext>
            </p:extLst>
          </p:nvPr>
        </p:nvGraphicFramePr>
        <p:xfrm>
          <a:off x="3779912" y="1268760"/>
          <a:ext cx="55446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4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0408 «Транспорт» на  2026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6254385"/>
              </p:ext>
            </p:extLst>
          </p:nvPr>
        </p:nvGraphicFramePr>
        <p:xfrm>
          <a:off x="251520" y="1196752"/>
          <a:ext cx="85324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16" y="440299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581128"/>
            <a:ext cx="3201996" cy="21346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7198902"/>
              </p:ext>
            </p:extLst>
          </p:nvPr>
        </p:nvGraphicFramePr>
        <p:xfrm>
          <a:off x="971600" y="1268760"/>
          <a:ext cx="77283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Направления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расходов бюджета по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подразделу 0409 «Дорожное хозяйство (дорожные фонды)» на  2026 год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Направления расходов бюджета по разделу 05 «Жилищно-коммунальное хозяйство» на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2026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2027-2028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6482011"/>
              </p:ext>
            </p:extLst>
          </p:nvPr>
        </p:nvGraphicFramePr>
        <p:xfrm>
          <a:off x="-1332656" y="1412776"/>
          <a:ext cx="6527726" cy="3915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62107"/>
              </p:ext>
            </p:extLst>
          </p:nvPr>
        </p:nvGraphicFramePr>
        <p:xfrm>
          <a:off x="4211960" y="2348880"/>
          <a:ext cx="5544616" cy="419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0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9057840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0502 «Коммунальное хозяйство» на 2026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94497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21900"/>
              </p:ext>
            </p:extLst>
          </p:nvPr>
        </p:nvGraphicFramePr>
        <p:xfrm>
          <a:off x="107504" y="2924944"/>
          <a:ext cx="748883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7452308" y="340273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902337"/>
            <a:ext cx="2088330" cy="265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9" y="920370"/>
            <a:ext cx="2161634" cy="229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7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58667854"/>
              </p:ext>
            </p:extLst>
          </p:nvPr>
        </p:nvGraphicFramePr>
        <p:xfrm>
          <a:off x="395536" y="3368386"/>
          <a:ext cx="4218497" cy="301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расходов по разделу 0503 «Благоустройство» на 2026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615632"/>
              </p:ext>
            </p:extLst>
          </p:nvPr>
        </p:nvGraphicFramePr>
        <p:xfrm>
          <a:off x="29686" y="3023896"/>
          <a:ext cx="6264696" cy="371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вал 9"/>
          <p:cNvSpPr/>
          <p:nvPr/>
        </p:nvSpPr>
        <p:spPr>
          <a:xfrm>
            <a:off x="323516" y="3055827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028" name="Picture 4" descr="C:\Users\User\Pictures\обелиск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268759"/>
            <a:ext cx="2350584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46" y="1268760"/>
            <a:ext cx="3232939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032" y="4077072"/>
            <a:ext cx="2520281" cy="15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3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15714" y="1059431"/>
            <a:ext cx="8061779" cy="914400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2026 году объем средств на благоустройство составит 2423,5 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том числе: за счет средств федерального и областного бюджетов – 1315,2*тыс. руб.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за счет средств бюджета </a:t>
            </a:r>
            <a:r>
              <a:rPr lang="ru-RU" sz="1600" b="1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округа – 1108,3 тыс. руб.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63942261"/>
              </p:ext>
            </p:extLst>
          </p:nvPr>
        </p:nvGraphicFramePr>
        <p:xfrm>
          <a:off x="350213" y="1826268"/>
          <a:ext cx="6021987" cy="441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379973" y="2204865"/>
            <a:ext cx="259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2026 г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обустройство </a:t>
            </a:r>
            <a:r>
              <a:rPr lang="ru-RU" sz="1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ерритории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центрального Дома культуры в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2этап);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лагоустройство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дорожки к братскому кладбищу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ПСД на объекты городской среды.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9519" y="3528032"/>
            <a:ext cx="261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23" y="4509120"/>
            <a:ext cx="278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Обустройство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мест массового отдыха населения (парк)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88913"/>
            <a:ext cx="8569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Формирование комфортной городской среды в 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2026 году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7664" y="6169807"/>
            <a:ext cx="572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федерального и областного бюджета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будут предусмотрены в начале 2026 года.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99044770"/>
              </p:ext>
            </p:extLst>
          </p:nvPr>
        </p:nvGraphicFramePr>
        <p:xfrm>
          <a:off x="395536" y="1268758"/>
          <a:ext cx="4218497" cy="525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Реализация проекта поддержки местных инициатив на 2026 год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55726"/>
              </p:ext>
            </p:extLst>
          </p:nvPr>
        </p:nvGraphicFramePr>
        <p:xfrm>
          <a:off x="4499992" y="3861048"/>
          <a:ext cx="396332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196752"/>
            <a:ext cx="2091830" cy="1568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2765625"/>
            <a:ext cx="1828350" cy="243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5371" y="4797152"/>
            <a:ext cx="2520281" cy="177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41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15078662"/>
              </p:ext>
            </p:extLst>
          </p:nvPr>
        </p:nvGraphicFramePr>
        <p:xfrm>
          <a:off x="144463" y="1308100"/>
          <a:ext cx="8542168" cy="50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2026-2028 годов по разделу 07 «Образование»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92340" cy="28592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067944" y="1916832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6321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доходной части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 осуществлялось на основе: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1918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5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83680"/>
              </p:ext>
            </p:extLst>
          </p:nvPr>
        </p:nvGraphicFramePr>
        <p:xfrm>
          <a:off x="826602" y="1098173"/>
          <a:ext cx="8101948" cy="12217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10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882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5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12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6" marR="7046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9404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544291,9</a:t>
                      </a:r>
                      <a:r>
                        <a:rPr lang="ru-RU" sz="1400" b="1" i="0" u="none" strike="noStrike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412617,6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409769,1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407267,0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6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+областной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395135,5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257147,6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258368,4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259666,3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7229263"/>
                  </a:ext>
                </a:extLst>
              </a:tr>
              <a:tr h="3104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00" marR="27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149156,4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155470,0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151400,7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147600,7</a:t>
                      </a:r>
                    </a:p>
                  </a:txBody>
                  <a:tcPr marL="7144" marR="432000" marT="9526" marB="0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401545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1" y="2391688"/>
            <a:ext cx="2155004" cy="2364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8468" y="2391688"/>
            <a:ext cx="6630082" cy="2909520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2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Обеспечены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: гарантии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дошкольного, общего </a:t>
            </a:r>
            <a:r>
              <a:rPr lang="ru-RU" sz="115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дополнительного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детей: 2026 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год –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396130,8 тыс. руб., на 2027 год – 393282,3 тыс. руб., на 2028 год  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–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390780,2 </a:t>
            </a:r>
            <a:r>
              <a:rPr lang="ru-RU" sz="115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тыс.руб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том числе средства на : - организацию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подвоза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учащихся к месту обучения и обратно на 2026-2028 года в сумме 13720,0 тыс. руб. ежегодно.</a:t>
            </a:r>
          </a:p>
          <a:p>
            <a:pPr marL="171450" lvl="0" indent="-171450" algn="just" defTabSz="533400" fontAlgn="base"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организацию бесплатного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 питания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обучающихся, получающих начальное общее образование на 2026 год – 7059,2 тыс. руб., на 2027 год 6886,8 тыс. руб., на 2028 год – 6571,9 тыс. руб..</a:t>
            </a:r>
          </a:p>
          <a:p>
            <a:pPr marL="171450" lvl="0" indent="-171450" algn="just" defTabSz="533400" fontAlgn="base">
              <a:spcBef>
                <a:spcPct val="0"/>
              </a:spcBef>
              <a:spcAft>
                <a:spcPct val="35000"/>
              </a:spcAft>
              <a:buFontTx/>
              <a:buChar char="-"/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предоставление бесплатного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горячего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питания для обучающихся 1-11 классов (детей участников СВО в сумме 230,6 тыс. руб.,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детей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 ОВЗ в сумме 1126,4 тыс.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руб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 муниципальных образовательных организациях на 2026-2028 годы в сумме 1357,0 тыс. руб. ежегодно.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- Освобождение от оплаты, взимаемой с родителей (законных представителей), за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присмотр и уход за детьми участников СВО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в муниципальных образовательных организациях, реализующих образовательную программу дошкольного образования на 2026-2028 годы в сумме 539,4 тыс. </a:t>
            </a:r>
            <a:r>
              <a:rPr lang="ru-RU" sz="115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руб.ежегодно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5" y="5301208"/>
            <a:ext cx="8461006" cy="1512168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	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Предусмотрено 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финансирование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на </a:t>
            </a:r>
            <a:r>
              <a:rPr lang="ru-RU" sz="11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материально-технической базы муниципальных дошкольных образовательных организаций в рамках </a:t>
            </a:r>
            <a:r>
              <a:rPr lang="ru-RU" sz="11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 на 2026 год в сумме 1000,0 тыс. руб. (детский сад №11 – замена оконных блоков); на 2027 год в сумме 1000 тыс. руб. (детский сад №4- капитальный ремонт электрооборудования</a:t>
            </a:r>
            <a:r>
              <a:rPr lang="ru-RU" sz="1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1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 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мероприятий, направленных на укрепление материально-технической базы муниципальных общеобразовательных организаций в рамках </a:t>
            </a:r>
            <a:r>
              <a:rPr lang="ru-RU" sz="11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бюджетом, предусмотрено на 2026 год  в сумме 4800,0 тыс. руб. (МБОУ МСШ №1 – капитальный ремонт фасада, крыльца, </a:t>
            </a:r>
            <a:r>
              <a:rPr lang="ru-RU" sz="11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отмостки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2027 год  в сумме 2800,0 тыс. руб. (МБОУ </a:t>
            </a:r>
            <a:r>
              <a:rPr lang="ru-RU" sz="11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Ривзаводская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- ремонт кровли)</a:t>
            </a:r>
          </a:p>
          <a:p>
            <a:pPr algn="just" defTabSz="533400" fontAlgn="base">
              <a:spcBef>
                <a:spcPct val="0"/>
              </a:spcBef>
            </a:pPr>
            <a:endParaRPr lang="ru-RU" sz="115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defTabSz="533400" fontAlgn="base">
              <a:spcBef>
                <a:spcPct val="0"/>
              </a:spcBef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9552" y="190169"/>
            <a:ext cx="8229600" cy="9345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образования муниципального образования «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муниципальный округ» на 2025-2028 годы</a:t>
            </a:r>
            <a:endParaRPr lang="ru-RU" sz="1800" dirty="0"/>
          </a:p>
        </p:txBody>
      </p:sp>
      <p:sp>
        <p:nvSpPr>
          <p:cNvPr id="13" name="Овал 12"/>
          <p:cNvSpPr/>
          <p:nvPr/>
        </p:nvSpPr>
        <p:spPr>
          <a:xfrm>
            <a:off x="7956376" y="577003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30365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07 «Образование» на 2026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67508675"/>
              </p:ext>
            </p:extLst>
          </p:nvPr>
        </p:nvGraphicFramePr>
        <p:xfrm>
          <a:off x="899592" y="1412776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45249778"/>
              </p:ext>
            </p:extLst>
          </p:nvPr>
        </p:nvGraphicFramePr>
        <p:xfrm>
          <a:off x="52389" y="1320800"/>
          <a:ext cx="8806136" cy="49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2026-2028 годов по разделу 08 «Культура, кинематография»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06" y="1324745"/>
            <a:ext cx="2414878" cy="181115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4716016" y="207317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0857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414" y="3197374"/>
            <a:ext cx="1614083" cy="231274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C8C7889-BA65-458D-A8A2-B475874E7A12}"/>
              </a:ext>
            </a:extLst>
          </p:cNvPr>
          <p:cNvSpPr/>
          <p:nvPr/>
        </p:nvSpPr>
        <p:spPr>
          <a:xfrm rot="10800000" flipV="1">
            <a:off x="1508838" y="1420145"/>
            <a:ext cx="1242137" cy="51506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7" name="Объект 3">
            <a:extLst>
              <a:ext uri="{FF2B5EF4-FFF2-40B4-BE49-F238E27FC236}">
                <a16:creationId xmlns:a16="http://schemas.microsoft.com/office/drawing/2014/main" xmlns="" id="{A0E0E616-6660-417E-9D96-2A390F139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143707"/>
              </p:ext>
            </p:extLst>
          </p:nvPr>
        </p:nvGraphicFramePr>
        <p:xfrm>
          <a:off x="755576" y="864192"/>
          <a:ext cx="7437644" cy="1562100"/>
        </p:xfrm>
        <a:graphic>
          <a:graphicData uri="http://schemas.openxmlformats.org/drawingml/2006/table">
            <a:tbl>
              <a:tblPr/>
              <a:tblGrid>
                <a:gridCol w="2125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3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75688,2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83692,5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82951,9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82951,9</a:t>
                      </a: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5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Федеральный+ областной бюджет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28191,5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33865,9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33865,9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33865,9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772738"/>
                  </a:ext>
                </a:extLst>
              </a:tr>
              <a:tr h="2490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47496,7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49826,6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49086,0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49086,0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BE9B357C-C7C0-4397-A673-D89D80AFB9A6}"/>
              </a:ext>
            </a:extLst>
          </p:cNvPr>
          <p:cNvSpPr/>
          <p:nvPr/>
        </p:nvSpPr>
        <p:spPr>
          <a:xfrm>
            <a:off x="2792464" y="5905062"/>
            <a:ext cx="2330120" cy="347102"/>
          </a:xfrm>
          <a:prstGeom prst="roundRect">
            <a:avLst/>
          </a:prstGeom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0497" y="2492896"/>
            <a:ext cx="7122041" cy="4248472"/>
          </a:xfrm>
          <a:prstGeom prst="rect">
            <a:avLst/>
          </a:prstGeom>
          <a:solidFill>
            <a:srgbClr val="EAF2E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533400" fontAlgn="base">
              <a:spcBef>
                <a:spcPct val="0"/>
              </a:spcBef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Сохранены социально-значимые направления поддержки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культуры: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значений средней заработной платы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учреждений культуры  в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Указом Президента РФ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 и укрепление материально-технической базы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с областным бюджетом)  на 2026 год в сумме 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170,0 тыс. руб.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комплектованию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библиотек  на</a:t>
            </a:r>
            <a:r>
              <a:rPr lang="ru-RU" sz="17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в сумме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тыс. руб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 defTabSz="5334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оснащение региональных и муниципальных музеев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2026 год в сумме </a:t>
            </a: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12,2 тыс. руб.</a:t>
            </a:r>
          </a:p>
          <a:p>
            <a:pPr marL="285750" indent="-285750" algn="just" defTabSz="533400">
              <a:buFont typeface="Arial" panose="020B0604020202020204" pitchFamily="34" charset="0"/>
              <a:buChar char="•"/>
              <a:defRPr/>
            </a:pPr>
            <a:r>
              <a:rPr lang="ru-RU" sz="1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поддержке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сельских учреждений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в сумме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84368" y="549895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16632"/>
            <a:ext cx="8362950" cy="504056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Расходы по отрасли культура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Максатихинского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муниципального округа Тверской области на 2025-2028 годы</a:t>
            </a:r>
            <a:endParaRPr 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Направление расходов по РП 0801 «Культура» в разрезе муниципальных учреждений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72382926"/>
              </p:ext>
            </p:extLst>
          </p:nvPr>
        </p:nvGraphicFramePr>
        <p:xfrm>
          <a:off x="971600" y="1268760"/>
          <a:ext cx="7416824" cy="444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5440774"/>
            <a:ext cx="2088232" cy="13883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5327997"/>
            <a:ext cx="2160240" cy="14362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5535819"/>
            <a:ext cx="1800200" cy="119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62908960"/>
              </p:ext>
            </p:extLst>
          </p:nvPr>
        </p:nvGraphicFramePr>
        <p:xfrm>
          <a:off x="50800" y="1320800"/>
          <a:ext cx="88900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62950" cy="3841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sz="2800" b="1" dirty="0" smtClean="0">
                <a:latin typeface="Times New Roman" pitchFamily="18" charset="0"/>
              </a:rPr>
              <a:t>расходов бюджета 2026-2028 годов по разделу 10 «Социальная политика»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896" y="2060848"/>
            <a:ext cx="1080132" cy="31429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8273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325248"/>
            <a:ext cx="3456384" cy="142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6632900"/>
              </p:ext>
            </p:extLst>
          </p:nvPr>
        </p:nvGraphicFramePr>
        <p:xfrm>
          <a:off x="1491469" y="947629"/>
          <a:ext cx="7404798" cy="248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7091" y="116632"/>
            <a:ext cx="772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финансирования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10 «Социальная политика»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817780"/>
            <a:ext cx="1656184" cy="1015663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Доплата к государственной пенсии муниципальным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3817780"/>
            <a:ext cx="1630539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жильём молодых семей за счёт средств бюджета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Максатихинского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4849474"/>
            <a:ext cx="165618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1418" y="5017471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50,4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4873123"/>
              </p:ext>
            </p:extLst>
          </p:nvPr>
        </p:nvGraphicFramePr>
        <p:xfrm>
          <a:off x="0" y="980727"/>
          <a:ext cx="1429524" cy="1762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41267" y="4393525"/>
            <a:ext cx="1296144" cy="571809"/>
            <a:chOff x="0" y="595210"/>
            <a:chExt cx="1429524" cy="571809"/>
          </a:xfrm>
        </p:grpSpPr>
        <p:sp>
          <p:nvSpPr>
            <p:cNvPr id="32" name="Нашивка 31"/>
            <p:cNvSpPr/>
            <p:nvPr/>
          </p:nvSpPr>
          <p:spPr>
            <a:xfrm>
              <a:off x="0" y="595210"/>
              <a:ext cx="1429524" cy="571809"/>
            </a:xfrm>
            <a:prstGeom prst="chevron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285905" y="595210"/>
              <a:ext cx="857715" cy="571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5080" rIns="0" bIns="50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За счёт средств местного бюджета</a:t>
              </a:r>
              <a:endParaRPr lang="ru-RU" sz="800" kern="1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380312" y="3833811"/>
            <a:ext cx="163053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1" y="4307735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863582"/>
            <a:ext cx="163053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133,0 тыс. 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3833811"/>
            <a:ext cx="163053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по найму жилого помещения привлеченным мед. работникам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3068960"/>
            <a:ext cx="5180588" cy="337806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Структура расходов бюджета по разделу 11 «Физическая культура и спорт» на 2026 год и плановый период 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2027-2028 годов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74914013"/>
              </p:ext>
            </p:extLst>
          </p:nvPr>
        </p:nvGraphicFramePr>
        <p:xfrm>
          <a:off x="1907704" y="1340768"/>
          <a:ext cx="3839623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1684383"/>
            <a:ext cx="2202372" cy="276915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8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Основные направления расходов по разделу              12 «Средства массовой информации» на 2026-2028 годы</a:t>
            </a:r>
            <a:endParaRPr lang="ru-RU" sz="2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99285549"/>
              </p:ext>
            </p:extLst>
          </p:nvPr>
        </p:nvGraphicFramePr>
        <p:xfrm>
          <a:off x="899592" y="1412776"/>
          <a:ext cx="66247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780928"/>
            <a:ext cx="2266607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9180768"/>
              </p:ext>
            </p:extLst>
          </p:nvPr>
        </p:nvGraphicFramePr>
        <p:xfrm>
          <a:off x="749300" y="673100"/>
          <a:ext cx="81534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20675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Плановые показатели источников финансирования дефицита бюджета на 2026-2028г.</a:t>
            </a:r>
          </a:p>
        </p:txBody>
      </p:sp>
    </p:spTree>
    <p:extLst>
      <p:ext uri="{BB962C8B-B14F-4D97-AF65-F5344CB8AC3E}">
        <p14:creationId xmlns:p14="http://schemas.microsoft.com/office/powerpoint/2010/main" val="2874368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736304" cy="273630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47171937"/>
              </p:ext>
            </p:extLst>
          </p:nvPr>
        </p:nvGraphicFramePr>
        <p:xfrm>
          <a:off x="1619672" y="2348880"/>
          <a:ext cx="7230706" cy="430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569325" cy="57626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2026 года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47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0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44839368"/>
              </p:ext>
            </p:extLst>
          </p:nvPr>
        </p:nvGraphicFramePr>
        <p:xfrm>
          <a:off x="295805" y="1340768"/>
          <a:ext cx="8673395" cy="483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0012" y="6241353"/>
            <a:ext cx="808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Средства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2026-2028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 распределены не в полном объеме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доходов бюджета </a:t>
            </a:r>
            <a:r>
              <a:rPr lang="ru-RU" sz="28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8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974596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налоговых доходов 2026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216203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46393"/>
              </p:ext>
            </p:extLst>
          </p:nvPr>
        </p:nvGraphicFramePr>
        <p:xfrm>
          <a:off x="467544" y="1484784"/>
          <a:ext cx="846965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25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Структура неналоговых доходов 2026 года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413338"/>
              </p:ext>
            </p:extLst>
          </p:nvPr>
        </p:nvGraphicFramePr>
        <p:xfrm>
          <a:off x="468313" y="1701800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87900"/>
              </p:ext>
            </p:extLst>
          </p:nvPr>
        </p:nvGraphicFramePr>
        <p:xfrm>
          <a:off x="467544" y="1700808"/>
          <a:ext cx="8113712" cy="4414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9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5231854"/>
              </p:ext>
            </p:extLst>
          </p:nvPr>
        </p:nvGraphicFramePr>
        <p:xfrm>
          <a:off x="295805" y="1340768"/>
          <a:ext cx="867339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Динамика и структура налоговых и неналоговых  доходов бюджета </a:t>
            </a:r>
            <a:r>
              <a:rPr lang="ru-RU" sz="2400" b="1" dirty="0" err="1" smtClean="0">
                <a:latin typeface="Times New Roman" pitchFamily="18" charset="0"/>
              </a:rPr>
              <a:t>Максатихинского</a:t>
            </a:r>
            <a:r>
              <a:rPr lang="ru-RU" sz="2400" b="1" dirty="0" smtClean="0">
                <a:latin typeface="Times New Roman" pitchFamily="18" charset="0"/>
              </a:rPr>
              <a:t>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7311798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05837367"/>
              </p:ext>
            </p:extLst>
          </p:nvPr>
        </p:nvGraphicFramePr>
        <p:xfrm>
          <a:off x="357524" y="1556792"/>
          <a:ext cx="8640608" cy="514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912"/>
            <a:ext cx="8424936" cy="107984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Структура  безвозмездных  поступлений  бюджета                   2026 года</a:t>
            </a:r>
          </a:p>
        </p:txBody>
      </p:sp>
    </p:spTree>
    <p:extLst>
      <p:ext uri="{BB962C8B-B14F-4D97-AF65-F5344CB8AC3E}">
        <p14:creationId xmlns:p14="http://schemas.microsoft.com/office/powerpoint/2010/main" val="363003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16347</TotalTime>
  <Words>3274</Words>
  <Application>Microsoft Office PowerPoint</Application>
  <PresentationFormat>Экран (4:3)</PresentationFormat>
  <Paragraphs>641</Paragraphs>
  <Slides>40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               Администрация Максатихинского муниципального                                   округа Тверской области </vt:lpstr>
      <vt:lpstr>Основные параметры бюджета</vt:lpstr>
      <vt:lpstr>Формирование доходной части бюджета Максатихинского муниципального округа осуществлялось на основе:</vt:lpstr>
      <vt:lpstr>Структура доходов бюджета 2026 года</vt:lpstr>
      <vt:lpstr>Презентация PowerPoint</vt:lpstr>
      <vt:lpstr>Структура налоговых доходов 2026 года</vt:lpstr>
      <vt:lpstr>Структура неналоговых доходов 2026 года</vt:lpstr>
      <vt:lpstr>Презентация PowerPoint</vt:lpstr>
      <vt:lpstr>Структура  безвозмездных  поступлений  бюджета                   2026 года</vt:lpstr>
      <vt:lpstr>Структура поступления налоговых и неналоговых доходов в бюджет муниципального округа по администраторам доходов</vt:lpstr>
      <vt:lpstr>Основные подходы к формированию расходов бюджета  Максатихинского муниципального округа </vt:lpstr>
      <vt:lpstr>Презентация PowerPoint</vt:lpstr>
      <vt:lpstr>Расходы бюджета округа на 2026-2028 годы</vt:lpstr>
      <vt:lpstr>Структура расходов бюджета Максатихинского муниципального округа по разделам бюджетной классификации на 2026 год и плановый период 2027-2028 годов</vt:lpstr>
      <vt:lpstr>Структура расходов на 2026 год  (781101,4 тыс. руб.)</vt:lpstr>
      <vt:lpstr>Расходы бюджета на социальную сферу в 2026 году и на плановый период 2027-2028 годов</vt:lpstr>
      <vt:lpstr>Программные направления деятельности муниципального образования Максатихинский муниципальный округ на 2026 год</vt:lpstr>
      <vt:lpstr>Презентация PowerPoint</vt:lpstr>
      <vt:lpstr>Расходы по разделу 01 «Общегосударственные вопросы» на 2026-2028 годы</vt:lpstr>
      <vt:lpstr>Направления расходов бюджета по разделу 03 «Национальная безопасность и правоохранительная деятельность» на  2026 год и плановый период 2027-2028 годов</vt:lpstr>
      <vt:lpstr>Направления расходов бюджета по разделу 04 «Национальная  экономика» на  2026 год и плановый период 2027-2028 годов</vt:lpstr>
      <vt:lpstr>Направления расходов бюджета по подразделу 0408 «Транспорт» на  2026 год</vt:lpstr>
      <vt:lpstr>Направления расходов бюджета по подразделу 0409 «Дорожное хозяйство (дорожные фонды)» на  2026 год</vt:lpstr>
      <vt:lpstr>Направления расходов бюджета по разделу 05 «Жилищно-коммунальное хозяйство» на  2026 год и плановый период 2027-2028 годов</vt:lpstr>
      <vt:lpstr>Структура расходов по разделу 0502 «Коммунальное хозяйство» на 2026 год</vt:lpstr>
      <vt:lpstr>Структура расходов по разделу 0503 «Благоустройство» на 2026 год</vt:lpstr>
      <vt:lpstr>Презентация PowerPoint</vt:lpstr>
      <vt:lpstr>Реализация проекта поддержки местных инициатив на 2026 год</vt:lpstr>
      <vt:lpstr>Динамика расходов бюджета 2026-2028 годов по разделу 07 «Образование»</vt:lpstr>
      <vt:lpstr>Презентация PowerPoint</vt:lpstr>
      <vt:lpstr>Основные направления расходов по разделу 07 «Образование» на 2026 год</vt:lpstr>
      <vt:lpstr>Динамика расходов бюджета 2026-2028 годов по разделу 08 «Культура, кинематография»</vt:lpstr>
      <vt:lpstr>Расходы по отрасли культура Максатихинского муниципального округа Тверской области на 2025-2028 годы</vt:lpstr>
      <vt:lpstr>Направление расходов по РП 0801 «Культура» в разрезе муниципальных учреждений</vt:lpstr>
      <vt:lpstr>Динамика расходов бюджета 2026-2028 годов по разделу 10 «Социальная политика»</vt:lpstr>
      <vt:lpstr>Презентация PowerPoint</vt:lpstr>
      <vt:lpstr>Структура расходов бюджета по разделу 11 «Физическая культура и спорт» на 2026 год и плановый период  2027-2028 годов</vt:lpstr>
      <vt:lpstr>Основные направления расходов по разделу              12 «Средства массовой информации» на 2026-2028 годы</vt:lpstr>
      <vt:lpstr>Плановые показатели источников финансирования дефицита бюджета на 2026-2028г.</vt:lpstr>
      <vt:lpstr>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«Максатихинский район» на 2016 год</dc:title>
  <dc:creator>User</dc:creator>
  <cp:lastModifiedBy>User</cp:lastModifiedBy>
  <cp:revision>955</cp:revision>
  <cp:lastPrinted>2025-12-05T08:42:20Z</cp:lastPrinted>
  <dcterms:created xsi:type="dcterms:W3CDTF">2015-11-17T08:08:30Z</dcterms:created>
  <dcterms:modified xsi:type="dcterms:W3CDTF">2025-12-11T08:52:37Z</dcterms:modified>
</cp:coreProperties>
</file>