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7.xml" ContentType="application/vnd.openxmlformats-officedocument.drawingml.chartshapes+xml"/>
  <Override PartName="/ppt/charts/chart29.xml" ContentType="application/vnd.openxmlformats-officedocument.drawingml.chart+xml"/>
  <Override PartName="/ppt/drawings/drawing8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653" r:id="rId2"/>
    <p:sldId id="654" r:id="rId3"/>
    <p:sldId id="655" r:id="rId4"/>
    <p:sldId id="656" r:id="rId5"/>
    <p:sldId id="657" r:id="rId6"/>
    <p:sldId id="457" r:id="rId7"/>
    <p:sldId id="458" r:id="rId8"/>
    <p:sldId id="651" r:id="rId9"/>
    <p:sldId id="594" r:id="rId10"/>
    <p:sldId id="634" r:id="rId11"/>
    <p:sldId id="525" r:id="rId12"/>
    <p:sldId id="669" r:id="rId13"/>
    <p:sldId id="529" r:id="rId14"/>
    <p:sldId id="618" r:id="rId15"/>
    <p:sldId id="619" r:id="rId16"/>
    <p:sldId id="675" r:id="rId17"/>
    <p:sldId id="652" r:id="rId18"/>
    <p:sldId id="680" r:id="rId19"/>
    <p:sldId id="681" r:id="rId20"/>
    <p:sldId id="666" r:id="rId21"/>
    <p:sldId id="676" r:id="rId22"/>
    <p:sldId id="677" r:id="rId23"/>
    <p:sldId id="427" r:id="rId24"/>
    <p:sldId id="544" r:id="rId25"/>
    <p:sldId id="533" r:id="rId26"/>
    <p:sldId id="601" r:id="rId27"/>
    <p:sldId id="600" r:id="rId28"/>
    <p:sldId id="429" r:id="rId29"/>
    <p:sldId id="671" r:id="rId30"/>
    <p:sldId id="599" r:id="rId31"/>
    <p:sldId id="631" r:id="rId32"/>
    <p:sldId id="473" r:id="rId33"/>
    <p:sldId id="658" r:id="rId3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33"/>
    <a:srgbClr val="CCECFF"/>
    <a:srgbClr val="CC0000"/>
    <a:srgbClr val="99CCFF"/>
    <a:srgbClr val="FFFF99"/>
    <a:srgbClr val="6600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6871" autoAdjust="0"/>
  </p:normalViewPr>
  <p:slideViewPr>
    <p:cSldViewPr>
      <p:cViewPr>
        <p:scale>
          <a:sx n="121" d="100"/>
          <a:sy n="121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6"/>
      <c:hPercent val="63"/>
      <c:rotY val="1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902245706737126E-2"/>
          <c:y val="1.5473887814313346E-2"/>
          <c:w val="0.9180977542932629"/>
          <c:h val="0.729206963249516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План на 01.01.2025</c:v>
                </c:pt>
              </c:strCache>
            </c:strRef>
          </c:tx>
          <c:spPr>
            <a:solidFill>
              <a:srgbClr val="9999FF"/>
            </a:solidFill>
            <a:ln w="14398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8336675306891E-3"/>
                  <c:y val="-4.520293486041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163031251528343E-2"/>
                  <c:y val="0.1022727272727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63540290620871864"/>
                  <c:y val="0.44680851063829785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60105680317041"/>
                  <c:y val="0.5667311411992263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49009247027741082"/>
                  <c:y val="0.3365570599613153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3764861294583888"/>
                  <c:y val="0.3114119922630561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9313077939233816"/>
                  <c:y val="0.38684719535783363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4464993394980186"/>
                  <c:y val="0.34235976789168276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799">
                <a:noFill/>
              </a:ln>
            </c:spPr>
            <c:txPr>
              <a:bodyPr rot="-5400000" vert="horz"/>
              <a:lstStyle/>
              <a:p>
                <a:pPr algn="ctr">
                  <a:defRPr sz="113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Налоговые 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188272.1</c:v>
                </c:pt>
                <c:pt idx="1">
                  <c:v>1410611.4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Факт на 01.01.2025</c:v>
                </c:pt>
              </c:strCache>
            </c:strRef>
          </c:tx>
          <c:spPr>
            <a:solidFill>
              <a:srgbClr val="993366"/>
            </a:solidFill>
            <a:ln w="14398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8021470142319175E-3"/>
                  <c:y val="-4.6682355046528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303736489460557E-2"/>
                  <c:y val="7.7272727272727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6895640686922061"/>
                  <c:y val="0.390715667311412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904887714663144"/>
                  <c:y val="6.3829787234042548E-2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50198150594451785"/>
                  <c:y val="0.32882011605415862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5746367239101713"/>
                  <c:y val="0.30174081237911027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0501981505944513"/>
                  <c:y val="0.36750483558994196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5653896961690883"/>
                  <c:y val="0.34622823984526113"/>
                </c:manualLayout>
              </c:layout>
              <c:spPr>
                <a:noFill/>
                <a:ln w="2879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799">
                <a:noFill/>
              </a:ln>
            </c:spPr>
            <c:txPr>
              <a:bodyPr rot="-5400000" vert="horz"/>
              <a:lstStyle/>
              <a:p>
                <a:pPr algn="ctr">
                  <a:defRPr sz="113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Налоговые 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209009.9</c:v>
                </c:pt>
                <c:pt idx="1">
                  <c:v>1120572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 исполнения</c:v>
                </c:pt>
              </c:strCache>
            </c:strRef>
          </c:tx>
          <c:spPr>
            <a:solidFill>
              <a:srgbClr val="FFFFCC"/>
            </a:solidFill>
            <a:ln w="14398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084774768727389E-2"/>
                  <c:y val="0.15373876010904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192992528481249E-2"/>
                  <c:y val="0.15567263817603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799">
                <a:noFill/>
              </a:ln>
            </c:spPr>
            <c:txPr>
              <a:bodyPr/>
              <a:lstStyle/>
              <a:p>
                <a:pPr>
                  <a:defRPr sz="9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Налоговые 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Лист1!$D$3:$D$4</c:f>
              <c:numCache>
                <c:formatCode>0.0%</c:formatCode>
                <c:ptCount val="2"/>
                <c:pt idx="0">
                  <c:v>1.1101480251189635</c:v>
                </c:pt>
                <c:pt idx="1">
                  <c:v>0.79438745497165275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417344"/>
        <c:axId val="143418880"/>
        <c:axId val="0"/>
      </c:bar3DChart>
      <c:catAx>
        <c:axId val="1434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0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3418880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43418880"/>
        <c:scaling>
          <c:orientation val="minMax"/>
        </c:scaling>
        <c:delete val="0"/>
        <c:axPos val="l"/>
        <c:majorGridlines>
          <c:spPr>
            <a:ln w="3601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6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3417344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961136107986502"/>
          <c:y val="0.80367501789549034"/>
          <c:w val="0.19688487308651645"/>
          <c:h val="0.18471939871152471"/>
        </c:manualLayout>
      </c:layout>
      <c:overlay val="0"/>
      <c:spPr>
        <a:solidFill>
          <a:srgbClr val="FFFFFF"/>
        </a:solidFill>
        <a:ln w="3601">
          <a:solidFill>
            <a:srgbClr val="000000"/>
          </a:solidFill>
          <a:prstDash val="solid"/>
        </a:ln>
      </c:spPr>
      <c:txPr>
        <a:bodyPr/>
        <a:lstStyle/>
        <a:p>
          <a:pPr>
            <a:defRPr sz="104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4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план  на 2024 год</c:v>
                </c:pt>
              </c:strCache>
            </c:strRef>
          </c:tx>
          <c:spPr>
            <a:solidFill>
              <a:srgbClr val="FF00FF"/>
            </a:solidFill>
            <a:ln w="13878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447549523211529E-2"/>
                  <c:y val="-4.912639124383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262091977295907E-2"/>
                  <c:y val="-3.539318705795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636007984131597E-3"/>
                  <c:y val="0.12826934536750317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674740259821318E-2"/>
                  <c:y val="-5.0450660210897197E-2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847894553538995E-2"/>
                  <c:y val="-5.1032144329888646E-2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30875864740543252"/>
                  <c:y val="-7.2251739559693939E-2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4060913705583757"/>
                  <c:y val="0.36658354114713215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755">
                <a:noFill/>
              </a:ln>
            </c:spPr>
            <c:txPr>
              <a:bodyPr rot="-5400000" vert="horz"/>
              <a:lstStyle/>
              <a:p>
                <a:pPr algn="ctr">
                  <a:defRPr sz="106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Лист1!$C$2:$C$4</c:f>
              <c:strCache>
                <c:ptCount val="3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786.8</c:v>
                </c:pt>
                <c:pt idx="1">
                  <c:v>8988.7000000000007</c:v>
                </c:pt>
                <c:pt idx="2">
                  <c:v>86952.5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кассовое исполнение за 2024 год</c:v>
                </c:pt>
              </c:strCache>
            </c:strRef>
          </c:tx>
          <c:spPr>
            <a:solidFill>
              <a:srgbClr val="FFFF00"/>
            </a:solidFill>
            <a:ln w="13878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658758265311347E-2"/>
                  <c:y val="-3.401080975370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26966791455131E-2"/>
                  <c:y val="-3.244008128755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056801429054697E-3"/>
                  <c:y val="0.11348257691640294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04229867093419E-2"/>
                  <c:y val="-3.928664602284504E-2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47735020703068E-2"/>
                  <c:y val="-5.0724570889967256E-2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32671491034352335"/>
                  <c:y val="-5.7289146043484507E-2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5710659898477155"/>
                  <c:y val="0.36907730673316708"/>
                </c:manualLayout>
              </c:layout>
              <c:spPr>
                <a:noFill/>
                <a:ln w="2775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74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755">
                <a:noFill/>
              </a:ln>
            </c:spPr>
            <c:txPr>
              <a:bodyPr rot="-5400000" vert="horz"/>
              <a:lstStyle/>
              <a:p>
                <a:pPr algn="ctr">
                  <a:defRPr sz="106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Лист1!$C$2:$C$4</c:f>
              <c:strCache>
                <c:ptCount val="3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786.5</c:v>
                </c:pt>
                <c:pt idx="1">
                  <c:v>8882.7999999999993</c:v>
                </c:pt>
                <c:pt idx="2">
                  <c:v>54479.4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185856"/>
        <c:axId val="192187392"/>
        <c:axId val="0"/>
      </c:bar3DChart>
      <c:catAx>
        <c:axId val="1921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69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 rtl="1"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18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187392"/>
        <c:scaling>
          <c:orientation val="minMax"/>
        </c:scaling>
        <c:delete val="0"/>
        <c:axPos val="l"/>
        <c:majorGridlines>
          <c:spPr>
            <a:ln w="346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4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185856"/>
        <c:crosses val="autoZero"/>
        <c:crossBetween val="between"/>
      </c:valAx>
      <c:spPr>
        <a:noFill/>
        <a:ln w="27755">
          <a:noFill/>
        </a:ln>
      </c:spPr>
    </c:plotArea>
    <c:legend>
      <c:legendPos val="b"/>
      <c:layout>
        <c:manualLayout>
          <c:xMode val="edge"/>
          <c:yMode val="edge"/>
          <c:x val="0.31963297067521601"/>
          <c:y val="0.87803626173668392"/>
          <c:w val="0.49325699142042895"/>
          <c:h val="0.10453429373724372"/>
        </c:manualLayout>
      </c:layout>
      <c:overlay val="0"/>
      <c:spPr>
        <a:solidFill>
          <a:srgbClr val="FFFFFF"/>
        </a:solidFill>
        <a:ln w="3469">
          <a:solidFill>
            <a:srgbClr val="000000"/>
          </a:solidFill>
          <a:prstDash val="solid"/>
        </a:ln>
      </c:spPr>
      <c:txPr>
        <a:bodyPr/>
        <a:lstStyle/>
        <a:p>
          <a:pPr>
            <a:defRPr sz="140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17993795243018"/>
          <c:y val="0.31525423728813562"/>
          <c:w val="0.50775594622543951"/>
          <c:h val="0.33050847457627119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067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26"/>
            <c:spPr>
              <a:solidFill>
                <a:srgbClr val="9999FF"/>
              </a:solidFill>
              <a:ln w="1067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4.6500898172738787E-2"/>
                  <c:y val="0.238782496389290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450835566697492"/>
                  <c:y val="-8.11915663216907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487152459013081"/>
                  <c:y val="-0.12010471058771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46180133420356"/>
                  <c:y val="-0.199267656157862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644511963624958"/>
                  <c:y val="7.2693845982924971E-2"/>
                </c:manualLayout>
              </c:layout>
              <c:numFmt formatCode="0%" sourceLinked="0"/>
              <c:spPr>
                <a:noFill/>
                <a:ln w="21340">
                  <a:noFill/>
                </a:ln>
              </c:spPr>
              <c:txPr>
                <a:bodyPr/>
                <a:lstStyle/>
                <a:p>
                  <a:pPr>
                    <a:defRPr sz="1344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62541511454580878"/>
                  <c:y val="-0.29014320409112465"/>
                </c:manualLayout>
              </c:layout>
              <c:numFmt formatCode="0%" sourceLinked="0"/>
              <c:spPr>
                <a:noFill/>
                <a:ln w="21340">
                  <a:noFill/>
                </a:ln>
              </c:spPr>
              <c:txPr>
                <a:bodyPr/>
                <a:lstStyle/>
                <a:p>
                  <a:pPr>
                    <a:defRPr sz="1008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9.2037228541882107E-2"/>
                  <c:y val="0.10677966101694915"/>
                </c:manualLayout>
              </c:layout>
              <c:numFmt formatCode="0%" sourceLinked="0"/>
              <c:spPr>
                <a:noFill/>
                <a:ln w="21340">
                  <a:noFill/>
                </a:ln>
              </c:spPr>
              <c:txPr>
                <a:bodyPr/>
                <a:lstStyle/>
                <a:p>
                  <a:pPr>
                    <a:defRPr sz="1008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23888314374353672"/>
                  <c:y val="8.4745762711864403E-2"/>
                </c:manualLayout>
              </c:layout>
              <c:numFmt formatCode="0%" sourceLinked="0"/>
              <c:spPr>
                <a:noFill/>
                <a:ln w="21340">
                  <a:noFill/>
                </a:ln>
              </c:spPr>
              <c:txPr>
                <a:bodyPr/>
                <a:lstStyle/>
                <a:p>
                  <a:pPr>
                    <a:defRPr sz="1008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16959669079627715"/>
                  <c:y val="6.2711864406779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1340">
                <a:noFill/>
              </a:ln>
            </c:spPr>
            <c:txPr>
              <a:bodyPr/>
              <a:lstStyle/>
              <a:p>
                <a:pPr>
                  <a:defRPr sz="1176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Лист1!$C$1:$D$3</c:f>
              <c:strCache>
                <c:ptCount val="3"/>
                <c:pt idx="0">
                  <c:v>Транспорт</c:v>
                </c:pt>
                <c:pt idx="1">
                  <c:v>Сельское хозяйство и рыболовство</c:v>
                </c:pt>
                <c:pt idx="2">
                  <c:v>Дорожное хозяйство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8882.7999999999993</c:v>
                </c:pt>
                <c:pt idx="1">
                  <c:v>786.5</c:v>
                </c:pt>
                <c:pt idx="2">
                  <c:v>54479.4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134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32662192393736"/>
          <c:y val="0.37551867219917012"/>
          <c:w val="0.38926174496644295"/>
          <c:h val="0.2863070539419087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18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18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18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18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6181378105946879E-2"/>
                  <c:y val="0.116288058854207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505873341707773"/>
                  <c:y val="0.1874931732134588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003694966144795"/>
                  <c:y val="-0.2666929353720617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018842489046846"/>
                  <c:y val="-0.2399602007959840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Лист1!$C$1:$C$5</c:f>
              <c:strCache>
                <c:ptCount val="5"/>
                <c:pt idx="0">
                  <c:v>     Средства на организацию транспортного обслуживания населения на муниципальных маршрутах регулярных перевозок по регулируемым тарифам</c:v>
                </c:pt>
                <c:pt idx="1">
                  <c:v>     Организация транспортного обслуживания населения на муниципальных маршрутах регулярных перевозок по регулируемым тарифам в соответствии с сверх минимальными социальными требованиями</c:v>
                </c:pt>
                <c:pt idx="2">
                  <c:v>Организация транспортного обслуживания населения на внутригородских маршрутах автомобильного транспорта на территории пгт Максатиха</c:v>
                </c:pt>
                <c:pt idx="3">
                  <c:v>Организация транспортного обслуживания населения на муниципальных маршрутах регулярных перевозок по регулируемым тарифам в части оформления карт маршрутов</c:v>
                </c:pt>
                <c:pt idx="4">
                  <c:v> Организация транспортного обслуживания населения на муниципальных маршрутах регулярных перевозок по регулируемым тарифам в рамках софинансирования с областным бюджетом</c:v>
                </c:pt>
              </c:strCache>
            </c:strRef>
          </c:cat>
          <c:val>
            <c:numRef>
              <c:f>Лист1!$A$1:$A$5</c:f>
              <c:numCache>
                <c:formatCode>#,##0.0</c:formatCode>
                <c:ptCount val="5"/>
                <c:pt idx="0">
                  <c:v>5819.4</c:v>
                </c:pt>
                <c:pt idx="1">
                  <c:v>393.7</c:v>
                </c:pt>
                <c:pt idx="2">
                  <c:v>1151.5999999999999</c:v>
                </c:pt>
                <c:pt idx="3">
                  <c:v>63.2</c:v>
                </c:pt>
                <c:pt idx="4">
                  <c:v>1454.9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436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84807130850214"/>
          <c:y val="0.21584088545535576"/>
          <c:w val="0.38165133150491026"/>
          <c:h val="0.25548804041004308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50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6131668583561885E-2"/>
                  <c:y val="4.50571980389243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5"/>
                  <c:y val="-0.255436785024513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359550561797752"/>
                  <c:y val="-0.247267679393849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3648633106254988"/>
                  <c:y val="1.94244911603030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499999999999999"/>
                  <c:y val="0.320967352547912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308988764045001E-2"/>
                  <c:y val="0.291228829297281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9366163850305227"/>
                  <c:y val="0.337770205021542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988686631867645"/>
                  <c:y val="0.400445513296687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5966225780766172E-2"/>
                  <c:y val="0.38752562769276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7318311510218524"/>
                  <c:y val="0.432180953795869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22343094753605239"/>
                  <c:y val="0.10805136681028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238041449172786"/>
                  <c:y val="0.145287847273807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4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5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6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7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8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0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3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4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5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6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7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8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9"/>
              <c:spPr>
                <a:noFill/>
                <a:ln w="25007">
                  <a:noFill/>
                </a:ln>
              </c:spPr>
              <c:txPr>
                <a:bodyPr/>
                <a:lstStyle/>
                <a:p>
                  <a:pPr>
                    <a:defRPr sz="59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5007">
                <a:noFill/>
              </a:ln>
            </c:spPr>
            <c:txPr>
              <a:bodyPr/>
              <a:lstStyle/>
              <a:p>
                <a:pPr>
                  <a:defRPr sz="98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    Расходы на осуществление органами местного самоуправления государственных полномочий в сфере дорожной деятельности</c:v>
                </c:pt>
                <c:pt idx="1">
                  <c:v>    Выполнение работ по содержанию дорог регионального и межмуниципального, местного значения (зимнее и летнее содержание)</c:v>
                </c:pt>
                <c:pt idx="2">
                  <c:v>    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3">
                  <c:v>    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4">
                  <c:v>    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5">
                  <c:v>    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</c:v>
                </c:pt>
                <c:pt idx="6">
                  <c:v>    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32790.800000000003</c:v>
                </c:pt>
                <c:pt idx="1">
                  <c:v>16675.099999999999</c:v>
                </c:pt>
                <c:pt idx="2">
                  <c:v>2399.5</c:v>
                </c:pt>
                <c:pt idx="3">
                  <c:v>1003.3</c:v>
                </c:pt>
                <c:pt idx="4">
                  <c:v>33</c:v>
                </c:pt>
                <c:pt idx="5">
                  <c:v>1419.9</c:v>
                </c:pt>
                <c:pt idx="6">
                  <c:v>157.80000000000001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8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062615335194967"/>
          <c:y val="0.70605895641225058"/>
          <c:w val="0.43893984514896434"/>
          <c:h val="0.2280965077954301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FF33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CCEC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00B0F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chemeClr val="accent2">
                  <a:lumMod val="75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rgbClr val="00B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0070C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6"/>
            <c:bubble3D val="0"/>
            <c:spPr>
              <a:solidFill>
                <a:srgbClr val="99FF33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243196115352712"/>
                  <c:y val="-0.36174813909565606"/>
                </c:manualLayout>
              </c:layout>
              <c:tx>
                <c:rich>
                  <a:bodyPr/>
                  <a:lstStyle/>
                  <a:p>
                    <a:r>
                      <a:rPr lang="ru-RU" sz="800" baseline="0" dirty="0"/>
                      <a:t>    Средства местным бюджетам на проведение работ по восстановлению воинских захоронений; </a:t>
                    </a:r>
                    <a:r>
                      <a:rPr lang="ru-RU" sz="800" baseline="0" dirty="0" smtClean="0"/>
                      <a:t>          3 </a:t>
                    </a:r>
                    <a:r>
                      <a:rPr lang="ru-RU" sz="800" baseline="0" dirty="0"/>
                      <a:t>075,8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5912559108274853"/>
                  <c:y val="-0.525682701922008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960614665512251"/>
                  <c:y val="-0.49086120060733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154689609658332"/>
                  <c:y val="-0.338177980224419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6340463663172E-2"/>
                  <c:y val="-0.49433896233751806"/>
                </c:manualLayout>
              </c:layout>
              <c:tx>
                <c:rich>
                  <a:bodyPr/>
                  <a:lstStyle/>
                  <a:p>
                    <a:r>
                      <a:rPr lang="ru-RU" sz="800" baseline="0" dirty="0" smtClean="0"/>
                      <a:t>             </a:t>
                    </a:r>
                    <a:r>
                      <a:rPr lang="ru-RU" sz="800" baseline="0" dirty="0"/>
                      <a:t>Расходы, связанные с содержанием и ремонтом муниципального имущества; </a:t>
                    </a:r>
                    <a:r>
                      <a:rPr lang="ru-RU" sz="800" baseline="0" dirty="0" smtClean="0"/>
                      <a:t>             1 </a:t>
                    </a:r>
                    <a:r>
                      <a:rPr lang="ru-RU" sz="800" baseline="0" dirty="0"/>
                      <a:t>093,6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368920399847425E-2"/>
                  <c:y val="-0.599475613820686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257406319817393"/>
                  <c:y val="-0.215232381587231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3169995701216387"/>
                  <c:y val="-0.30209550790652889"/>
                </c:manualLayout>
              </c:layout>
              <c:tx>
                <c:rich>
                  <a:bodyPr/>
                  <a:lstStyle/>
                  <a:p>
                    <a:r>
                      <a:rPr lang="ru-RU" sz="800" baseline="0" dirty="0"/>
                      <a:t>    Предоставление субсидий организациям коммунального комплекса, оказывающим услуги на территории </a:t>
                    </a:r>
                    <a:r>
                      <a:rPr lang="ru-RU" sz="800" baseline="0" dirty="0" err="1"/>
                      <a:t>Максатихинского</a:t>
                    </a:r>
                    <a:r>
                      <a:rPr lang="ru-RU" sz="800" baseline="0" dirty="0"/>
                      <a:t> муниципального округа</a:t>
                    </a:r>
                    <a:r>
                      <a:rPr lang="ru-RU" sz="800" baseline="0" dirty="0" smtClean="0"/>
                      <a:t>;               </a:t>
                    </a:r>
                    <a:r>
                      <a:rPr lang="ru-RU" sz="800" baseline="0" dirty="0"/>
                      <a:t>5 040,0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3468549251345641"/>
                  <c:y val="-0.212689145650483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24086968630988781"/>
                  <c:y val="-0.152597118838647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121363743695622"/>
                  <c:y val="0.162378254268044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22245139649921591"/>
                  <c:y val="-6.5398659408213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5887383978251798"/>
                  <c:y val="8.0477539532644526E-2"/>
                </c:manualLayout>
              </c:layout>
              <c:tx>
                <c:rich>
                  <a:bodyPr/>
                  <a:lstStyle/>
                  <a:p>
                    <a:r>
                      <a:rPr lang="ru-RU" sz="800" baseline="0" dirty="0" smtClean="0"/>
                      <a:t>    </a:t>
                    </a:r>
                    <a:r>
                      <a:rPr lang="ru-RU" sz="800" baseline="0" dirty="0"/>
                      <a:t>Средства местным бюджетам на реализацию программ по поддержке местных инициатив в Тверской области (благоустройство кладбища п.Гостиница); </a:t>
                    </a:r>
                    <a:r>
                      <a:rPr lang="ru-RU" sz="800" baseline="0" dirty="0" smtClean="0"/>
                      <a:t>          2 </a:t>
                    </a:r>
                    <a:r>
                      <a:rPr lang="ru-RU" sz="800" baseline="0" dirty="0"/>
                      <a:t>166,8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8.599153563449452E-2"/>
                  <c:y val="2.4843906232640819E-2"/>
                </c:manualLayout>
              </c:layout>
              <c:tx>
                <c:rich>
                  <a:bodyPr/>
                  <a:lstStyle/>
                  <a:p>
                    <a:r>
                      <a:rPr lang="ru-RU" sz="800" baseline="0" dirty="0" smtClean="0"/>
                      <a:t>    </a:t>
                    </a:r>
                    <a:r>
                      <a:rPr lang="ru-RU" sz="800" baseline="0" dirty="0"/>
                      <a:t>Средства местным бюджетам на развитие системы газоснабжения населенных пунктов Тверской области; </a:t>
                    </a:r>
                    <a:r>
                      <a:rPr lang="ru-RU" sz="800" baseline="0" dirty="0" smtClean="0"/>
                      <a:t>               447 </a:t>
                    </a:r>
                    <a:r>
                      <a:rPr lang="ru-RU" sz="800" baseline="0" dirty="0"/>
                      <a:t>982,3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5457578271162428E-3"/>
                  <c:y val="2.94745028330185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4970084098738823"/>
                  <c:y val="6.76471132837092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13138765946368133"/>
                  <c:y val="-1.85034996111543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21127698092187719"/>
                  <c:y val="-0.13132725993408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27448932266912079"/>
                  <c:y val="-0.256237269932970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6.5517942880669394E-2"/>
                  <c:y val="-0.332967262896715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0.26036715244939845"/>
                  <c:y val="-0.41871014331740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r>
                      <a:rPr lang="ru-RU" dirty="0"/>
                      <a:t>Средства на поддержку муниципальных программ современной городской среды; </a:t>
                    </a:r>
                    <a:r>
                      <a:rPr lang="ru-RU" dirty="0" smtClean="0"/>
                      <a:t> 3 </a:t>
                    </a:r>
                    <a:r>
                      <a:rPr lang="ru-RU" dirty="0"/>
                      <a:t>881,8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0.13655770360189631"/>
                  <c:y val="-0.497651557234381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.10513323201927792"/>
                  <c:y val="-0.231333925860089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7.4990040142162595E-2"/>
                  <c:y val="-0.571661852386771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</a:t>
                    </a:r>
                    <a:r>
                      <a:rPr lang="ru-RU" dirty="0"/>
                      <a:t>Средства местным бюджетам на модернизацию систем коммунальной инфраструктуры за счет средств областного бюджета Тверской области; </a:t>
                    </a:r>
                    <a:r>
                      <a:rPr lang="ru-RU" dirty="0" smtClean="0"/>
                      <a:t>      50 </a:t>
                    </a:r>
                    <a:r>
                      <a:rPr lang="ru-RU" dirty="0"/>
                      <a:t>329,8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Лист1!$C$1:$C$25</c:f>
              <c:strCache>
                <c:ptCount val="25"/>
                <c:pt idx="0">
                  <c:v>    Средства на проведение работ по восстановлению воинских захоронений</c:v>
                </c:pt>
                <c:pt idx="1">
                  <c:v>    Увековечивание памяти прославленных земляков. Проведение мероприятий по сохранению и обустройству воинских захоронений, памятников защитникам Родины. Организация постов №1</c:v>
                </c:pt>
                <c:pt idx="2">
                  <c:v>    Средства на софинансирование проведения работ по восстановлению воинских захоронений</c:v>
                </c:pt>
                <c:pt idx="3">
                  <c:v>    Оплата взносов на капитальный ремонт за помещения в МКД, находящиеся в собственности муниципального образования</c:v>
                </c:pt>
                <c:pt idx="4">
                  <c:v>    Расходы, связанные с содержанием и ремонтом муниципального имущества</c:v>
                </c:pt>
                <c:pt idx="5">
                  <c:v>    Средства на содержание и ремонт объектов теплоснабжения за счет средств местного бюджета</c:v>
                </c:pt>
                <c:pt idx="6">
                  <c:v>    Средства на содержание и ремонт объектов водоснабжения за счет средств местного бюджета</c:v>
                </c:pt>
                <c:pt idx="7">
                  <c:v>    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8">
                  <c:v>    Уличное освещение</c:v>
                </c:pt>
                <c:pt idx="9">
                  <c:v>    Расходы по прочему благоустройству</c:v>
                </c:pt>
                <c:pt idx="10">
                  <c:v>    ППМИ (обустройство детской спортивно-игровой площадки х.Заречье)</c:v>
                </c:pt>
                <c:pt idx="11">
                  <c:v>    ППМИ (обустройство спортивно-детской площадки д.Кистутово)</c:v>
                </c:pt>
                <c:pt idx="12">
                  <c:v>   ППМИ (благоустройство кладбища п.Гостиница)</c:v>
                </c:pt>
                <c:pt idx="13">
                  <c:v>    Средства местным бюджетам на развитие системы газоснабжения населенных пунктов Тверской области</c:v>
                </c:pt>
                <c:pt idx="14">
                  <c:v>    Средства местного бюджета на проведение работ по развитию системы газоснабжения Максатихинского муниципального округа</c:v>
                </c:pt>
                <c:pt idx="15">
                  <c:v>    Средства местным бюджетам на модернизацию систем коммунальной инфраструктуры за счет средств, поступивших от публично-правовой компании "Фонд развития территорий"</c:v>
                </c:pt>
                <c:pt idx="16">
                  <c:v>    Средства на проведение работ по модернизации систем коммунальной инфраструктуры, за счет средств местного бюджета</c:v>
                </c:pt>
                <c:pt idx="17">
                  <c:v>    Средства на развитие системы газоснабжения населенных пунктов Тверской области в рамках софинансирования с областным бюджетом</c:v>
                </c:pt>
                <c:pt idx="18">
                  <c:v>    Средства на поддержку обустройства мест массового отдыха населения (городских парков) за счет областного бюджета</c:v>
                </c:pt>
                <c:pt idx="19">
                  <c:v>    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20">
                  <c:v>    Средства на поддержку обустройства мест массового отдыха населения (городских парков) за счет местного бюджета</c:v>
                </c:pt>
                <c:pt idx="21">
                  <c:v>    Средства на поддержку муниципальных программ современной городской среды</c:v>
                </c:pt>
                <c:pt idx="22">
                  <c:v>    Средства бюджета на расходы по сносу аварийного жилого фонда</c:v>
                </c:pt>
                <c:pt idx="23">
                  <c:v>    проведение оценки рыночной стоимости аварийного жилищного фонда</c:v>
                </c:pt>
                <c:pt idx="24">
                  <c:v>    Средства местным бюджетам на модернизацию систем коммунальной инфраструктуры за счет средств областного бюджета Тверской области</c:v>
                </c:pt>
              </c:strCache>
            </c:strRef>
          </c:cat>
          <c:val>
            <c:numRef>
              <c:f>Лист1!$A$1:$A$25</c:f>
              <c:numCache>
                <c:formatCode>0.00</c:formatCode>
                <c:ptCount val="25"/>
                <c:pt idx="0">
                  <c:v>3075.8</c:v>
                </c:pt>
                <c:pt idx="1">
                  <c:v>380</c:v>
                </c:pt>
                <c:pt idx="2">
                  <c:v>768.9</c:v>
                </c:pt>
                <c:pt idx="3">
                  <c:v>358</c:v>
                </c:pt>
                <c:pt idx="4">
                  <c:v>1093.5999999999999</c:v>
                </c:pt>
                <c:pt idx="5">
                  <c:v>81.900000000000006</c:v>
                </c:pt>
                <c:pt idx="6">
                  <c:v>2650</c:v>
                </c:pt>
                <c:pt idx="7">
                  <c:v>5040</c:v>
                </c:pt>
                <c:pt idx="8">
                  <c:v>4313.3</c:v>
                </c:pt>
                <c:pt idx="9">
                  <c:v>6531.4</c:v>
                </c:pt>
                <c:pt idx="10">
                  <c:v>954.6</c:v>
                </c:pt>
                <c:pt idx="11">
                  <c:v>1726.1</c:v>
                </c:pt>
                <c:pt idx="12">
                  <c:v>2166.8000000000002</c:v>
                </c:pt>
                <c:pt idx="13">
                  <c:v>447982.3</c:v>
                </c:pt>
                <c:pt idx="14">
                  <c:v>53</c:v>
                </c:pt>
                <c:pt idx="15">
                  <c:v>135808.5</c:v>
                </c:pt>
                <c:pt idx="16" formatCode="0.0">
                  <c:v>5592.3</c:v>
                </c:pt>
                <c:pt idx="17" formatCode="0.0">
                  <c:v>49775.8</c:v>
                </c:pt>
                <c:pt idx="18" formatCode="0.0">
                  <c:v>810.6</c:v>
                </c:pt>
                <c:pt idx="19" formatCode="0.0">
                  <c:v>382.2</c:v>
                </c:pt>
                <c:pt idx="20" formatCode="0.0">
                  <c:v>8.4</c:v>
                </c:pt>
                <c:pt idx="21" formatCode="0.0">
                  <c:v>3881.8</c:v>
                </c:pt>
                <c:pt idx="22" formatCode="0.0">
                  <c:v>100</c:v>
                </c:pt>
                <c:pt idx="23" formatCode="0.0">
                  <c:v>56</c:v>
                </c:pt>
                <c:pt idx="24">
                  <c:v>50329.8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57142857142856"/>
          <c:y val="0.40415704387990764"/>
          <c:w val="0.30428571428571427"/>
          <c:h val="0.19630484988452657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526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526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526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FF33"/>
              </a:solidFill>
              <a:ln w="1526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526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526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52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0397214193162563"/>
                  <c:y val="-3.0362161432446032E-2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129846506528454E-2"/>
                  <c:y val="0.19858954789523631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097877005880593"/>
                  <c:y val="0.11964378368775705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12097577992625"/>
                  <c:y val="-5.8419507398002959E-2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843042958237814"/>
                  <c:y val="-0.12226305678163181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3821339579388021"/>
                  <c:y val="-7.936866243647725E-2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01"/>
                  <c:y val="0.42032332563510394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1.5714285714285715E-2"/>
                  <c:y val="0.21939953810623555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23428571428571429"/>
                  <c:y val="8.5450346420323328E-2"/>
                </c:manualLayout>
              </c:layout>
              <c:numFmt formatCode="0%" sourceLinked="0"/>
              <c:spPr>
                <a:noFill/>
                <a:ln w="30528">
                  <a:noFill/>
                </a:ln>
              </c:spPr>
              <c:txPr>
                <a:bodyPr/>
                <a:lstStyle/>
                <a:p>
                  <a:pPr>
                    <a:defRPr sz="168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192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Лист1!$C$1:$D$6</c:f>
              <c:multiLvlStrCache>
                <c:ptCount val="6"/>
                <c:lvl>
                  <c:pt idx="0">
                    <c:v>Дошкольное образование</c:v>
                  </c:pt>
                  <c:pt idx="1">
                    <c:v>Общее образование</c:v>
                  </c:pt>
                  <c:pt idx="2">
                    <c:v>Дополнительное образование</c:v>
                  </c:pt>
                  <c:pt idx="3">
                    <c:v>Профессиональная подготовка, переподготовка и повышение квалификации</c:v>
                  </c:pt>
                  <c:pt idx="4">
                    <c:v>Молодежная политика и оздоровление детей</c:v>
                  </c:pt>
                  <c:pt idx="5">
                    <c:v>Другие вопросы в области образования</c:v>
                  </c:pt>
                </c:lvl>
                <c:lvl>
                  <c:pt idx="0">
                    <c:v>0701</c:v>
                  </c:pt>
                  <c:pt idx="1">
                    <c:v>0702</c:v>
                  </c:pt>
                  <c:pt idx="2">
                    <c:v>0703</c:v>
                  </c:pt>
                  <c:pt idx="3">
                    <c:v>0705</c:v>
                  </c:pt>
                  <c:pt idx="4">
                    <c:v>0707</c:v>
                  </c:pt>
                  <c:pt idx="5">
                    <c:v>0709</c:v>
                  </c:pt>
                </c:lvl>
              </c:multiLvlStrCache>
            </c:multiLvlStrRef>
          </c:cat>
          <c:val>
            <c:numRef>
              <c:f>Лист1!$A$1:$A$6</c:f>
              <c:numCache>
                <c:formatCode>0.0</c:formatCode>
                <c:ptCount val="6"/>
                <c:pt idx="0">
                  <c:v>107473</c:v>
                </c:pt>
                <c:pt idx="1">
                  <c:v>221579.6</c:v>
                </c:pt>
                <c:pt idx="2">
                  <c:v>18077.099999999999</c:v>
                </c:pt>
                <c:pt idx="3">
                  <c:v>117.6</c:v>
                </c:pt>
                <c:pt idx="4">
                  <c:v>422.3</c:v>
                </c:pt>
                <c:pt idx="5">
                  <c:v>12952.7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305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3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6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Кассовое исполнение за </a:t>
            </a:r>
            <a:r>
              <a:rPr lang="ru-RU" dirty="0" smtClean="0"/>
              <a:t>2024 год</a:t>
            </a:r>
            <a:endParaRPr lang="ru-RU" dirty="0"/>
          </a:p>
        </c:rich>
      </c:tx>
      <c:layout>
        <c:manualLayout>
          <c:xMode val="edge"/>
          <c:yMode val="edge"/>
          <c:x val="0.13137755102040816"/>
          <c:y val="2.0408163265306121E-2"/>
        </c:manualLayout>
      </c:layout>
      <c:overlay val="0"/>
      <c:spPr>
        <a:noFill/>
        <a:ln w="16934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61224489795916"/>
          <c:y val="0.40816326530612246"/>
          <c:w val="0.38010204081632654"/>
          <c:h val="0.2006802721088435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846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0630921570903526"/>
                  <c:y val="0.21546090796087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086189097828069E-2"/>
                  <c:y val="0.125303731363476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55356321829584"/>
                  <c:y val="-8.81940677886545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189134263101431"/>
                  <c:y val="-6.30695132180642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3901200331963643"/>
                  <c:y val="-7.093622317828828E-2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93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6635208470773691"/>
                  <c:y val="0.31587217466741552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93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8.9285714285714281E-3"/>
                  <c:y val="0.30952380952380953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93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1.4030612244897959E-2"/>
                  <c:y val="0.16156462585034015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93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20918367346938777"/>
                  <c:y val="6.2925170068027211E-2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933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934">
                <a:noFill/>
              </a:ln>
            </c:spPr>
            <c:txPr>
              <a:bodyPr/>
              <a:lstStyle/>
              <a:p>
                <a:pPr>
                  <a:defRPr sz="1067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Лист1!$C$1:$C$4</c:f>
              <c:strCache>
                <c:ptCount val="4"/>
                <c:pt idx="0">
                  <c:v>Учреждения общего образования</c:v>
                </c:pt>
                <c:pt idx="1">
                  <c:v>Учреждения дошкольного образования</c:v>
                </c:pt>
                <c:pt idx="2">
                  <c:v>Учреждения дополнительного образования</c:v>
                </c:pt>
                <c:pt idx="3">
                  <c:v>Управление образования администрации Максатихинского района</c:v>
                </c:pt>
              </c:strCache>
            </c:strRef>
          </c:cat>
          <c:val>
            <c:numRef>
              <c:f>Лист1!$A$1:$A$4</c:f>
              <c:numCache>
                <c:formatCode>0.0</c:formatCode>
                <c:ptCount val="4"/>
                <c:pt idx="0">
                  <c:v>221579.6</c:v>
                </c:pt>
                <c:pt idx="1">
                  <c:v>107473</c:v>
                </c:pt>
                <c:pt idx="2">
                  <c:v>18077.099999999999</c:v>
                </c:pt>
                <c:pt idx="3">
                  <c:v>12952.7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93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80091638459468"/>
          <c:y val="0.38083835755338608"/>
          <c:w val="0.65344374223906287"/>
          <c:h val="0.3903500158824293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8467">
              <a:solidFill>
                <a:srgbClr val="000000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rgbClr val="9999FF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9034251848123073E-2"/>
                  <c:y val="9.374114926197559E-2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880797186193991E-3"/>
                  <c:y val="-0.14297628901952986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718485556668727"/>
                  <c:y val="-6.3353289384121644E-2"/>
                </c:manualLayout>
              </c:layout>
              <c:numFmt formatCode="0%" sourceLinked="0"/>
              <c:spPr>
                <a:noFill/>
                <a:ln w="1693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680110272899865E-2"/>
                  <c:y val="6.70944621176676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12168756077251E-2"/>
                  <c:y val="7.5624226416157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533433354995955E-2"/>
                  <c:y val="-5.42549262914448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310838618717879E-2"/>
                  <c:y val="-0.143642881620352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311275083077004E-2"/>
                  <c:y val="-0.254341066955001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5436436266176914E-2"/>
                  <c:y val="-0.213548651088846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934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3"/>
                <c:pt idx="0">
                  <c:v>Содержание сети учреждений дошкольного образования в рамках муниципального задания</c:v>
                </c:pt>
                <c:pt idx="1">
                  <c:v>За счет средств субсидии на иные цели</c:v>
                </c:pt>
                <c:pt idx="2">
                  <c:v>Средства на укрепление материально-технической базы муниципальных дошкольных учреждений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99198.3</c:v>
                </c:pt>
                <c:pt idx="1">
                  <c:v>2319.9</c:v>
                </c:pt>
                <c:pt idx="2">
                  <c:v>5954.8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93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80091638459468"/>
          <c:y val="0.38083835755338608"/>
          <c:w val="0.64471931893607259"/>
          <c:h val="0.3812308500809851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8467">
              <a:solidFill>
                <a:srgbClr val="000000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rgbClr val="9999FF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66">
                  <a:lumMod val="75000"/>
                </a:srgbClr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2862115510432365"/>
                  <c:y val="-2.6983112987445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72457856059677"/>
                  <c:y val="4.26756310702319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417728989276595"/>
                  <c:y val="-3.61591767581379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60044705384111E-2"/>
                  <c:y val="-0.219948697220776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34968574242048E-2"/>
                  <c:y val="-0.174866169840777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190022015097737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789764100285156E-2"/>
                  <c:y val="-6.37931677182067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0669766512172911"/>
                  <c:y val="-0.187488305392968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7287535801444854E-2"/>
                  <c:y val="-0.158899011220975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934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5"/>
                <c:pt idx="0">
                  <c:v>осуществление подвоза учащихся к месту обучения и обратно в рамках субсидии на муниципальное задание</c:v>
                </c:pt>
                <c:pt idx="1">
                  <c:v>содержание сети учреждений общего образования в рамках муниципального задания</c:v>
                </c:pt>
                <c:pt idx="2">
                  <c:v>укрепление материально-технической база муниципальных общеобразовательных учреждений</c:v>
                </c:pt>
                <c:pt idx="3">
                  <c:v>средства на организацию горячего питания обучающихся начальных классов</c:v>
                </c:pt>
                <c:pt idx="4">
                  <c:v>субсидии муниципальным учреждениям на иные цели</c:v>
                </c:pt>
              </c:strCache>
            </c:strRef>
          </c:cat>
          <c:val>
            <c:numRef>
              <c:f>Лист1!$A$1:$A$5</c:f>
              <c:numCache>
                <c:formatCode>0.0</c:formatCode>
                <c:ptCount val="5"/>
                <c:pt idx="0">
                  <c:v>9845.7999999999993</c:v>
                </c:pt>
                <c:pt idx="1">
                  <c:v>196401.4</c:v>
                </c:pt>
                <c:pt idx="2">
                  <c:v>5065</c:v>
                </c:pt>
                <c:pt idx="3">
                  <c:v>6861.3</c:v>
                </c:pt>
                <c:pt idx="4">
                  <c:v>3406.1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93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80091638459468"/>
          <c:y val="0.38083835755338608"/>
          <c:w val="0.67823196412519826"/>
          <c:h val="0.40199831400114699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8467">
              <a:solidFill>
                <a:srgbClr val="000000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rgbClr val="9999FF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846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8673846845300018"/>
                  <c:y val="-1.9083465200563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626806617446546"/>
                  <c:y val="-0.159685898263556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337384341759473E-2"/>
                  <c:y val="-0.195009239974901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315335154481306E-2"/>
                  <c:y val="2.83606985765274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027316116276913E-2"/>
                  <c:y val="0.110401269968438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02036080498098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189319584990091E-2"/>
                  <c:y val="-9.3961390831378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311275083077004E-2"/>
                  <c:y val="-0.254341066955001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7287535801444854E-2"/>
                  <c:y val="-0.158899011220975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934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Лист1!$C$1:$C$2</c:f>
              <c:strCache>
                <c:ptCount val="2"/>
                <c:pt idx="0">
                  <c:v>содержание учреждений дополнительного образования детей в рамках субсидии на муницпальное задание</c:v>
                </c:pt>
                <c:pt idx="1">
                  <c:v>субсидии бюджетным учреждениям на иные цели </c:v>
                </c:pt>
              </c:strCache>
            </c:strRef>
          </c:cat>
          <c:val>
            <c:numRef>
              <c:f>Лист1!$A$1:$A$2</c:f>
              <c:numCache>
                <c:formatCode>0.0</c:formatCode>
                <c:ptCount val="2"/>
                <c:pt idx="0">
                  <c:v>17354</c:v>
                </c:pt>
                <c:pt idx="1">
                  <c:v>723.1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93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6"/>
      <c:hPercent val="55"/>
      <c:rotY val="1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933962264150941E-2"/>
          <c:y val="1.3513513513513514E-2"/>
          <c:w val="0.92806603773584906"/>
          <c:h val="0.63706563706563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(факт)</c:v>
                </c:pt>
              </c:strCache>
            </c:strRef>
          </c:tx>
          <c:spPr>
            <a:solidFill>
              <a:srgbClr val="9999FF"/>
            </a:solidFill>
            <a:ln w="1083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663482890345079E-3"/>
                  <c:y val="-6.821560117722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011586963571077E-3"/>
                  <c:y val="5.651403824080691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82603924615648E-2"/>
                  <c:y val="-5.64190241951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"/>
                  <c:y val="0.56563706563706562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4375"/>
                  <c:y val="0.3359073359073359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47995283018867924"/>
                  <c:y val="0.3108108108108108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2948113207547165"/>
                  <c:y val="0.38610038610038611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547169811320753"/>
                  <c:y val="0.34169884169884168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664">
                <a:noFill/>
              </a:ln>
            </c:spPr>
            <c:txPr>
              <a:bodyPr rot="-5400000" vert="horz"/>
              <a:lstStyle/>
              <a:p>
                <a:pPr algn="ctr">
                  <a:defRPr sz="9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172767</c:v>
                </c:pt>
                <c:pt idx="1">
                  <c:v>422280.3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2023(факт)</c:v>
                </c:pt>
              </c:strCache>
            </c:strRef>
          </c:tx>
          <c:spPr>
            <a:solidFill>
              <a:srgbClr val="993366"/>
            </a:solidFill>
            <a:ln w="1083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2432349000207643E-3"/>
                  <c:y val="-4.126079766943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45085464547204E-2"/>
                  <c:y val="-5.761964743034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546044965829033E-3"/>
                  <c:y val="-5.865288067194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27122641509434"/>
                  <c:y val="6.3706563706563704E-2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44811320754716982"/>
                  <c:y val="0.3281853281853282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49764150943396224"/>
                  <c:y val="0.30115830115830117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4009433962264153"/>
                  <c:y val="0.36679536679536678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8608490566037741"/>
                  <c:y val="0.34555984555984554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664">
                <a:noFill/>
              </a:ln>
            </c:spPr>
            <c:txPr>
              <a:bodyPr rot="-5400000" vert="horz"/>
              <a:lstStyle/>
              <a:p>
                <a:pPr algn="ctr">
                  <a:defRPr sz="9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176782.1</c:v>
                </c:pt>
                <c:pt idx="1">
                  <c:v>636794.5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(факт)</c:v>
                </c:pt>
              </c:strCache>
            </c:strRef>
          </c:tx>
          <c:spPr>
            <a:solidFill>
              <a:srgbClr val="FFFFCC"/>
            </a:solidFill>
            <a:ln w="1083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559115466035367E-2"/>
                  <c:y val="-1.751625246995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85617003852693E-2"/>
                  <c:y val="-1.145152913505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62233270030575E-2"/>
                  <c:y val="-5.779491740939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5188679245283023"/>
                  <c:y val="9.45945945945946E-2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46344339622641512"/>
                  <c:y val="0.33011583011583012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1768867924528306"/>
                  <c:y val="0.30308880308880309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5188679245283023"/>
                  <c:y val="0.37644787644787647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0141509433962259"/>
                  <c:y val="0.34362934362934361"/>
                </c:manualLayout>
              </c:layout>
              <c:spPr>
                <a:noFill/>
                <a:ln w="2166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664">
                <a:noFill/>
              </a:ln>
            </c:spPr>
            <c:txPr>
              <a:bodyPr rot="-5400000" vert="horz"/>
              <a:lstStyle/>
              <a:p>
                <a:pPr algn="ctr">
                  <a:defRPr sz="9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209009.9</c:v>
                </c:pt>
                <c:pt idx="1">
                  <c:v>1120572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565760"/>
        <c:axId val="144567296"/>
        <c:axId val="0"/>
      </c:bar3DChart>
      <c:catAx>
        <c:axId val="1445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4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567296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44567296"/>
        <c:scaling>
          <c:orientation val="minMax"/>
        </c:scaling>
        <c:delete val="0"/>
        <c:axPos val="l"/>
        <c:majorGridlines>
          <c:spPr>
            <a:ln w="2708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4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565760"/>
        <c:crosses val="autoZero"/>
        <c:crossBetween val="between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7.3113180796998703E-2"/>
          <c:y val="0.94980696731090442"/>
          <c:w val="0.92452824975825398"/>
          <c:h val="4.8262467191601099E-2"/>
        </c:manualLayout>
      </c:layout>
      <c:overlay val="0"/>
      <c:spPr>
        <a:solidFill>
          <a:srgbClr val="FFFFFF"/>
        </a:solidFill>
        <a:ln w="2708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77042399172701"/>
          <c:y val="0.40847457627118644"/>
          <c:w val="0.5635987590486039"/>
          <c:h val="0.3661016949152542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9392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41"/>
            <c:spPr>
              <a:solidFill>
                <a:srgbClr val="9999FF"/>
              </a:solidFill>
              <a:ln w="939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6.4019642908619986E-2"/>
                  <c:y val="7.9482738425384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37315435030141E-2"/>
                  <c:y val="-0.30444618180045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2078593588417787"/>
                  <c:y val="9.83050847457627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5191313340227507"/>
                  <c:y val="3.22033898305084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49120992761116855"/>
                  <c:y val="0.13220338983050847"/>
                </c:manualLayout>
              </c:layout>
              <c:numFmt formatCode="0%" sourceLinked="0"/>
              <c:spPr>
                <a:noFill/>
                <a:ln w="18783">
                  <a:noFill/>
                </a:ln>
              </c:spPr>
              <c:txPr>
                <a:bodyPr/>
                <a:lstStyle/>
                <a:p>
                  <a:pPr>
                    <a:defRPr sz="103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6.6184074457083769E-2"/>
                  <c:y val="0.49661016949152542"/>
                </c:manualLayout>
              </c:layout>
              <c:numFmt formatCode="0%" sourceLinked="0"/>
              <c:spPr>
                <a:noFill/>
                <a:ln w="18783">
                  <a:noFill/>
                </a:ln>
              </c:spPr>
              <c:txPr>
                <a:bodyPr/>
                <a:lstStyle/>
                <a:p>
                  <a:pPr>
                    <a:defRPr sz="103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7.2388831437435368E-3"/>
                  <c:y val="0.30847457627118646"/>
                </c:manualLayout>
              </c:layout>
              <c:numFmt formatCode="0%" sourceLinked="0"/>
              <c:spPr>
                <a:noFill/>
                <a:ln w="18783">
                  <a:noFill/>
                </a:ln>
              </c:spPr>
              <c:txPr>
                <a:bodyPr/>
                <a:lstStyle/>
                <a:p>
                  <a:pPr>
                    <a:defRPr sz="103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1.1375387797311272E-2"/>
                  <c:y val="0.16101694915254236"/>
                </c:manualLayout>
              </c:layout>
              <c:numFmt formatCode="0%" sourceLinked="0"/>
              <c:spPr>
                <a:noFill/>
                <a:ln w="18783">
                  <a:noFill/>
                </a:ln>
              </c:spPr>
              <c:txPr>
                <a:bodyPr/>
                <a:lstStyle/>
                <a:p>
                  <a:pPr>
                    <a:defRPr sz="103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16959669079627715"/>
                  <c:y val="6.2711864406779658E-2"/>
                </c:manualLayout>
              </c:layout>
              <c:numFmt formatCode="0%" sourceLinked="0"/>
              <c:spPr>
                <a:noFill/>
                <a:ln w="18783">
                  <a:noFill/>
                </a:ln>
              </c:spPr>
              <c:txPr>
                <a:bodyPr/>
                <a:lstStyle/>
                <a:p>
                  <a:pPr>
                    <a:defRPr sz="103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8783">
                <a:noFill/>
              </a:ln>
            </c:spPr>
            <c:txPr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Лист1!$C$1:$D$2</c:f>
              <c:multiLvlStrCache>
                <c:ptCount val="2"/>
                <c:lvl>
                  <c:pt idx="0">
                    <c:v>Культура</c:v>
                  </c:pt>
                  <c:pt idx="1">
                    <c:v>Другие вопросы в области культуры, кинематографии</c:v>
                  </c:pt>
                </c:lvl>
                <c:lvl>
                  <c:pt idx="0">
                    <c:v>08 01 </c:v>
                  </c:pt>
                  <c:pt idx="1">
                    <c:v>08 04</c:v>
                  </c:pt>
                </c:lvl>
              </c:multiLvlStrCache>
            </c:multiLvlStrRef>
          </c:cat>
          <c:val>
            <c:numRef>
              <c:f>Лист1!$A$1:$A$2</c:f>
              <c:numCache>
                <c:formatCode>0.0</c:formatCode>
                <c:ptCount val="2"/>
                <c:pt idx="0">
                  <c:v>52101.7</c:v>
                </c:pt>
                <c:pt idx="1">
                  <c:v>13554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87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06306754334825E-2"/>
          <c:y val="8.7666607217169013E-2"/>
          <c:w val="0.74996161460520117"/>
          <c:h val="0.87500069357747257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/>
              <a:t>Объем кассовых расходов на коммунальные услуги по разделу 08"Культура, кинематография"</a:t>
            </a:r>
          </a:p>
        </c:rich>
      </c:tx>
      <c:layout>
        <c:manualLayout>
          <c:xMode val="edge"/>
          <c:yMode val="edge"/>
          <c:x val="0.1368421052631579"/>
          <c:y val="2.0338983050847456E-2"/>
        </c:manualLayout>
      </c:layout>
      <c:overlay val="0"/>
      <c:spPr>
        <a:noFill/>
        <a:ln w="11842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736842105263161"/>
          <c:y val="0.40508474576271186"/>
          <c:w val="0.42736842105263156"/>
          <c:h val="0.2728813559322033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592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592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592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7709144067197007E-2"/>
                  <c:y val="8.46960875188710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67096311332639"/>
                  <c:y val="5.4360913457548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1842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Лист1!$D$1:$D$2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Лист1!$A$1:$A$2</c:f>
              <c:numCache>
                <c:formatCode>0.00</c:formatCode>
                <c:ptCount val="2"/>
                <c:pt idx="0">
                  <c:v>2049.8000000000002</c:v>
                </c:pt>
                <c:pt idx="1">
                  <c:v>399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1184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0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/>
              <a:t>Объем касовых расходов на коммунальные услуги  по разделу  07 "Образование" </a:t>
            </a:r>
          </a:p>
        </c:rich>
      </c:tx>
      <c:layout>
        <c:manualLayout>
          <c:xMode val="edge"/>
          <c:yMode val="edge"/>
          <c:x val="0.12926577042399173"/>
          <c:y val="2.0338983050847456E-2"/>
        </c:manualLayout>
      </c:layout>
      <c:overlay val="0"/>
      <c:spPr>
        <a:noFill/>
        <a:ln w="16264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852119958634953"/>
          <c:y val="0.43728813559322033"/>
          <c:w val="0.42502585315408481"/>
          <c:h val="0.27627118644067794"/>
        </c:manualLayout>
      </c:layout>
      <c:pie3DChart>
        <c:varyColors val="1"/>
        <c:ser>
          <c:idx val="1"/>
          <c:order val="0"/>
          <c:spPr>
            <a:solidFill>
              <a:schemeClr val="accent2">
                <a:lumMod val="40000"/>
                <a:lumOff val="60000"/>
              </a:schemeClr>
            </a:solidFill>
            <a:ln w="813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813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FF33"/>
              </a:solidFill>
              <a:ln w="813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00B0F0"/>
              </a:solidFill>
              <a:ln w="813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473486463871801E-2"/>
                  <c:y val="-0.104285121512472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932945422734508E-2"/>
                  <c:y val="8.56284175089238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700765542025776"/>
                  <c:y val="2.4093134813149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16849717819647E-2"/>
                  <c:y val="-0.1075421426194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452947259565667"/>
                  <c:y val="0.184745762711864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6.6184074457083769E-2"/>
                  <c:y val="0.496610169491525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7.2388831437435368E-3"/>
                  <c:y val="0.308474576271186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1.1375387797311272E-2"/>
                  <c:y val="0.161016949152542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16959669079627715"/>
                  <c:y val="6.2711864406779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26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Лист1!$C$1:$D$4</c:f>
              <c:multiLvlStrCache>
                <c:ptCount val="4"/>
                <c:lvl>
                  <c:pt idx="0">
                    <c:v>Дошкольное образование</c:v>
                  </c:pt>
                  <c:pt idx="1">
                    <c:v>Общее образование </c:v>
                  </c:pt>
                  <c:pt idx="2">
                    <c:v>Дополнительное образование</c:v>
                  </c:pt>
                  <c:pt idx="3">
                    <c:v>Другие вопросы в области образования</c:v>
                  </c:pt>
                </c:lvl>
                <c:lvl>
                  <c:pt idx="0">
                    <c:v>0701</c:v>
                  </c:pt>
                  <c:pt idx="1">
                    <c:v>0702</c:v>
                  </c:pt>
                  <c:pt idx="2">
                    <c:v>0703</c:v>
                  </c:pt>
                  <c:pt idx="3">
                    <c:v>0709</c:v>
                  </c:pt>
                </c:lvl>
              </c:multiLvlStrCache>
            </c:multiLvlStrRef>
          </c:cat>
          <c:val>
            <c:numRef>
              <c:f>Лист1!$A$1:$A$4</c:f>
              <c:numCache>
                <c:formatCode>0.00</c:formatCode>
                <c:ptCount val="4"/>
                <c:pt idx="0">
                  <c:v>4165.3</c:v>
                </c:pt>
                <c:pt idx="1">
                  <c:v>9142.2000000000007</c:v>
                </c:pt>
                <c:pt idx="2">
                  <c:v>540.29999999999995</c:v>
                </c:pt>
                <c:pt idx="3">
                  <c:v>97.6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26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6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Объем кассовых расходов на коммунальные услуги по разделу 01 "Общегосударственные вопросы" </a:t>
            </a:r>
          </a:p>
        </c:rich>
      </c:tx>
      <c:layout>
        <c:manualLayout>
          <c:xMode val="edge"/>
          <c:yMode val="edge"/>
          <c:x val="0.10830704521556257"/>
          <c:y val="1.9966722129783693E-2"/>
        </c:manualLayout>
      </c:layout>
      <c:overlay val="0"/>
      <c:spPr>
        <a:noFill/>
        <a:ln w="12193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70452155625657"/>
          <c:y val="0.47920133111480867"/>
          <c:w val="0.39011566771819139"/>
          <c:h val="0.2445923460898502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609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609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609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3920724036714355"/>
                  <c:y val="0.173080908107890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580999860224573"/>
                  <c:y val="0.10380232816618921"/>
                </c:manualLayout>
              </c:layout>
              <c:spPr>
                <a:noFill/>
                <a:ln w="12193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49074484135342006"/>
                  <c:y val="6.28911414486398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372027561382259"/>
                  <c:y val="-1.48666209062116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3.9957939011566773E-2"/>
                  <c:y val="0.42595673876871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3.3648790746582544E-2"/>
                  <c:y val="0.257903494176372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9.7791798107255523E-2"/>
                  <c:y val="0.10815307820299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2323869610935857"/>
                  <c:y val="8.65224625623960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17245005257623555"/>
                  <c:y val="6.1564059900166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2193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Лист1!$C$1:$D$2</c:f>
              <c:multiLvlStrCache>
                <c:ptCount val="2"/>
                <c:lvl>
                  <c:pt idx="0">
                    <c:v>Обеспечение деятельности финансовых, налоговых и таможенных органов и органов (финансово-бюджетного) надзора</c:v>
                  </c:pt>
                  <c:pt idx="1">
                    <c:v>Другие общегосударственные вопросы</c:v>
                  </c:pt>
                </c:lvl>
                <c:lvl>
                  <c:pt idx="0">
                    <c:v>0106</c:v>
                  </c:pt>
                  <c:pt idx="1">
                    <c:v>0113</c:v>
                  </c:pt>
                </c:lvl>
              </c:multiLvlStrCache>
            </c:multiLvlStrRef>
          </c:cat>
          <c:val>
            <c:numRef>
              <c:f>Лист1!$A$1:$A$2</c:f>
              <c:numCache>
                <c:formatCode>0.00</c:formatCode>
                <c:ptCount val="2"/>
                <c:pt idx="0" formatCode="General">
                  <c:v>68.599999999999994</c:v>
                </c:pt>
                <c:pt idx="1">
                  <c:v>3589.4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219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8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/>
              <a:t>Объем кассовых расходов на коммунальные услуги по разделу 11"Физическая культура и спорт"</a:t>
            </a:r>
          </a:p>
        </c:rich>
      </c:tx>
      <c:layout>
        <c:manualLayout>
          <c:xMode val="edge"/>
          <c:yMode val="edge"/>
          <c:x val="0.15545755237045203"/>
          <c:y val="2.0338983050847456E-2"/>
        </c:manualLayout>
      </c:layout>
      <c:overlay val="0"/>
      <c:spPr>
        <a:noFill/>
        <a:ln w="11848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04410143329656"/>
          <c:y val="0.43389830508474575"/>
          <c:w val="0.44211686879823592"/>
          <c:h val="0.2694915254237288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5924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Lbls>
            <c:dLbl>
              <c:idx val="0"/>
              <c:layout>
                <c:manualLayout>
                  <c:x val="-5.4295469651259218E-4"/>
                  <c:y val="0.124543691759367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4.9614112458654908E-2"/>
                  <c:y val="7.62711864406779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18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Лист1!$D$1:$D$1</c:f>
              <c:strCache>
                <c:ptCount val="1"/>
                <c:pt idx="0">
                  <c:v>Массовый спорт</c:v>
                </c:pt>
              </c:strCache>
            </c:strRef>
          </c:cat>
          <c:val>
            <c:numRef>
              <c:f>Лист1!$A$1:$A$1</c:f>
              <c:numCache>
                <c:formatCode>0.00</c:formatCode>
                <c:ptCount val="1"/>
                <c:pt idx="0">
                  <c:v>667.9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  <c:spPr>
        <a:noFill/>
        <a:ln w="1184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0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6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332436069986543E-2"/>
          <c:y val="7.560137457044673E-2"/>
          <c:w val="0.90444145356662176"/>
          <c:h val="0.62886597938144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план  на 2024 год</c:v>
                </c:pt>
              </c:strCache>
            </c:strRef>
          </c:tx>
          <c:spPr>
            <a:solidFill>
              <a:srgbClr val="FF99CC"/>
            </a:solidFill>
            <a:ln w="1083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76397886972989E-2"/>
                  <c:y val="-3.142729800284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856772650254162E-2"/>
                  <c:y val="-5.239849735764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55437057709556E-2"/>
                  <c:y val="-3.150964619988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678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Лист1!$D$2:$D$4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3070</c:v>
                </c:pt>
                <c:pt idx="1">
                  <c:v>3272</c:v>
                </c:pt>
                <c:pt idx="2">
                  <c:v>4942.5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кассовое исполнение за 2024 год</c:v>
                </c:pt>
              </c:strCache>
            </c:strRef>
          </c:tx>
          <c:spPr>
            <a:solidFill>
              <a:srgbClr val="00FF00"/>
            </a:solidFill>
            <a:ln w="1083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786570982424665E-2"/>
                  <c:y val="-6.0322813421907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896438746304978E-2"/>
                  <c:y val="-4.89777199363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044519751486766E-2"/>
                  <c:y val="-3.181038690918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678">
                <a:noFill/>
              </a:ln>
            </c:spPr>
            <c:txPr>
              <a:bodyPr/>
              <a:lstStyle/>
              <a:p>
                <a:pPr>
                  <a:defRPr sz="96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Лист1!$D$2:$D$4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3061.3</c:v>
                </c:pt>
                <c:pt idx="1">
                  <c:v>2956.5</c:v>
                </c:pt>
                <c:pt idx="2">
                  <c:v>3668.1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909120"/>
        <c:axId val="219910912"/>
        <c:axId val="0"/>
      </c:bar3DChart>
      <c:catAx>
        <c:axId val="2199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1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9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910912"/>
        <c:scaling>
          <c:orientation val="minMax"/>
        </c:scaling>
        <c:delete val="0"/>
        <c:axPos val="l"/>
        <c:majorGridlines>
          <c:spPr>
            <a:ln w="271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1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909120"/>
        <c:crosses val="autoZero"/>
        <c:crossBetween val="between"/>
      </c:valAx>
      <c:spPr>
        <a:noFill/>
        <a:ln w="21678">
          <a:noFill/>
        </a:ln>
      </c:spPr>
    </c:plotArea>
    <c:legend>
      <c:legendPos val="r"/>
      <c:layout>
        <c:manualLayout>
          <c:xMode val="edge"/>
          <c:yMode val="edge"/>
          <c:x val="0.50455447024818101"/>
          <c:y val="0.93251247037262075"/>
          <c:w val="0.41090684075882922"/>
          <c:h val="5.8896447306529119E-2"/>
        </c:manualLayout>
      </c:layout>
      <c:overlay val="0"/>
      <c:spPr>
        <a:solidFill>
          <a:srgbClr val="FFFFFF"/>
        </a:solidFill>
        <a:ln w="2710">
          <a:solidFill>
            <a:srgbClr val="000000"/>
          </a:solidFill>
          <a:prstDash val="solid"/>
        </a:ln>
      </c:spPr>
      <c:txPr>
        <a:bodyPr/>
        <a:lstStyle/>
        <a:p>
          <a:pPr>
            <a:defRPr sz="1097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59062851153691E-2"/>
          <c:y val="0.5129891693767713"/>
          <c:w val="0.5731832139201638"/>
          <c:h val="0.22722620266120777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62055813028044"/>
          <c:y val="0.34339369966086908"/>
          <c:w val="0.57759463756445417"/>
          <c:h val="0.375241080327605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813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813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813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815701004048856"/>
                  <c:y val="-0.223556495321463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29567915486454"/>
                  <c:y val="0.144907160595265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987162665675565E-2"/>
                  <c:y val="-0.199223667394270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16849717819647E-2"/>
                  <c:y val="-0.1075421426194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452947259565667"/>
                  <c:y val="0.184745762711864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6.6184074457083769E-2"/>
                  <c:y val="0.496610169491525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7.2388831437435368E-3"/>
                  <c:y val="0.308474576271186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1.1375387797311272E-2"/>
                  <c:y val="0.161016949152542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16959669079627715"/>
                  <c:y val="6.2711864406779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26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Лист1!$C$1:$D$3</c:f>
              <c:multiLvlStrCache>
                <c:ptCount val="3"/>
                <c:lvl>
                  <c:pt idx="0">
                    <c:v>Пенсионное обнспечение</c:v>
                  </c:pt>
                  <c:pt idx="1">
                    <c:v>Социальное обеспечение населения</c:v>
                  </c:pt>
                  <c:pt idx="2">
                    <c:v>Охрана семьи и детства</c:v>
                  </c:pt>
                </c:lvl>
                <c:lvl>
                  <c:pt idx="0">
                    <c:v>1001</c:v>
                  </c:pt>
                  <c:pt idx="1">
                    <c:v>1003</c:v>
                  </c:pt>
                  <c:pt idx="2">
                    <c:v>1004</c:v>
                  </c:pt>
                </c:lvl>
              </c:multiLvlStrCache>
            </c:multiLvl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3061.3</c:v>
                </c:pt>
                <c:pt idx="1">
                  <c:v>2956.5</c:v>
                </c:pt>
                <c:pt idx="2">
                  <c:v>3668.1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26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6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97952917093142"/>
          <c:y val="0.49334698055271237"/>
          <c:w val="0.5731832139201638"/>
          <c:h val="0.22722620266120777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132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2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37435367114785"/>
          <c:y val="0.10847457627118644"/>
          <c:w val="0.41054808686659772"/>
          <c:h val="0.67288135593220344"/>
        </c:manualLayout>
      </c:layout>
      <c:doughnutChart>
        <c:varyColors val="1"/>
        <c:ser>
          <c:idx val="0"/>
          <c:order val="0"/>
          <c:tx>
            <c:strRef>
              <c:f>Лист1!$B$1:$D$1</c:f>
              <c:strCache>
                <c:ptCount val="3"/>
                <c:pt idx="0">
                  <c:v>2022 (факт)</c:v>
                </c:pt>
                <c:pt idx="1">
                  <c:v>2023 (факт)</c:v>
                </c:pt>
                <c:pt idx="2">
                  <c:v>2024 (факт)</c:v>
                </c:pt>
              </c:strCache>
            </c:strRef>
          </c:tx>
          <c:spPr>
            <a:solidFill>
              <a:srgbClr val="FFFF99"/>
            </a:solidFill>
            <a:ln w="6093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609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CCFF"/>
              </a:solidFill>
              <a:ln w="6093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12189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Лист1!$B$1:$D$1</c:f>
              <c:strCache>
                <c:ptCount val="3"/>
                <c:pt idx="0">
                  <c:v>2022 (факт)</c:v>
                </c:pt>
                <c:pt idx="1">
                  <c:v>2023 (факт)</c:v>
                </c:pt>
                <c:pt idx="2">
                  <c:v>2024 (факт)</c:v>
                </c:pt>
              </c:strCache>
            </c:strRef>
          </c:cat>
          <c:val>
            <c:numRef>
              <c:f>Лист1!$B$5:$D$5</c:f>
              <c:numCache>
                <c:formatCode>0.0</c:formatCode>
                <c:ptCount val="3"/>
                <c:pt idx="0">
                  <c:v>595047.30000000005</c:v>
                </c:pt>
                <c:pt idx="1">
                  <c:v>813576.6</c:v>
                </c:pt>
                <c:pt idx="2">
                  <c:v>1329581.8999999999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15615296371706397"/>
          <c:y val="0.89322050046235324"/>
          <c:w val="0.71458128374685426"/>
          <c:h val="9.4915235239723117E-2"/>
        </c:manualLayout>
      </c:layout>
      <c:overlay val="0"/>
      <c:spPr>
        <a:solidFill>
          <a:srgbClr val="FFFFFF"/>
        </a:solidFill>
        <a:ln w="1523">
          <a:solidFill>
            <a:srgbClr val="000000"/>
          </a:solidFill>
          <a:prstDash val="solid"/>
        </a:ln>
      </c:spPr>
      <c:txPr>
        <a:bodyPr/>
        <a:lstStyle/>
        <a:p>
          <a:pPr>
            <a:defRPr sz="70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0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70111479644026"/>
          <c:y val="0.33831832434285886"/>
          <c:w val="0.57759463756445417"/>
          <c:h val="0.375241080327605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8132">
              <a:solidFill>
                <a:srgbClr val="000000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9999FF"/>
              </a:solidFill>
              <a:ln w="813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6.4999633969850382E-2"/>
                  <c:y val="0.141870527575273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760124487792424"/>
                  <c:y val="-1.84168185948963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700765542025776"/>
                  <c:y val="2.4093134813149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416849717819647E-2"/>
                  <c:y val="-0.1075421426194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452947259565667"/>
                  <c:y val="0.184745762711864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6.6184074457083769E-2"/>
                  <c:y val="0.496610169491525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7.2388831437435368E-3"/>
                  <c:y val="0.308474576271186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1.1375387797311272E-2"/>
                  <c:y val="0.161016949152542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16959669079627715"/>
                  <c:y val="6.2711864406779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26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Лист1!$C$1:$D$2</c:f>
              <c:multiLvlStrCache>
                <c:ptCount val="2"/>
                <c:lvl>
                  <c:pt idx="0">
                    <c:v>Массовый спорт</c:v>
                  </c:pt>
                  <c:pt idx="1">
                    <c:v>Другие вопросы в области физической культуры и спорта</c:v>
                  </c:pt>
                </c:lvl>
                <c:lvl>
                  <c:pt idx="0">
                    <c:v>1102</c:v>
                  </c:pt>
                  <c:pt idx="1">
                    <c:v>1105</c:v>
                  </c:pt>
                </c:lvl>
              </c:multiLvlStrCache>
            </c:multiLvlStrRef>
          </c:cat>
          <c:val>
            <c:numRef>
              <c:f>Лист1!$A$1:$A$2</c:f>
              <c:numCache>
                <c:formatCode>0.00</c:formatCode>
                <c:ptCount val="2"/>
                <c:pt idx="0">
                  <c:v>6195.7</c:v>
                </c:pt>
                <c:pt idx="1">
                  <c:v>1000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26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6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99347116430903E-2"/>
          <c:y val="4.0636042402826852E-2"/>
          <c:w val="0.85201305767138191"/>
          <c:h val="0.92226148409893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47185.7</c:v>
                </c:pt>
                <c:pt idx="1">
                  <c:v>44753.5</c:v>
                </c:pt>
                <c:pt idx="2">
                  <c:v>58048.5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93366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331861527997185E-2"/>
                  <c:y val="-6.72139043629514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1291.3</c:v>
                </c:pt>
                <c:pt idx="1">
                  <c:v>418.9</c:v>
                </c:pt>
                <c:pt idx="2">
                  <c:v>-12363.2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9546368"/>
        <c:axId val="219547904"/>
      </c:barChart>
      <c:catAx>
        <c:axId val="2195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54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547904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954636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3688794151606192"/>
          <c:y val="0.46113065088875277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41985522233718E-2"/>
          <c:y val="8.8135593220338981E-2"/>
          <c:w val="0.78800413650465362"/>
          <c:h val="0.6423728813559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назначено</c:v>
                </c:pt>
              </c:strCache>
            </c:strRef>
          </c:tx>
          <c:spPr>
            <a:solidFill>
              <a:srgbClr val="9999FF"/>
            </a:solidFill>
            <a:ln w="921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-1.7901097703768407E-3"/>
                  <c:y val="-4.196235321922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422">
                <a:noFill/>
              </a:ln>
            </c:spPr>
            <c:txPr>
              <a:bodyPr rot="-5400000" vert="horz"/>
              <a:lstStyle/>
              <a:p>
                <a:pPr algn="ctr">
                  <a:defRPr sz="87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Лист1!$A$3:$A$14</c:f>
              <c:strCache>
                <c:ptCount val="12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патентная система налогообложения)</c:v>
                </c:pt>
                <c:pt idx="3">
                  <c:v>Налоги на имущество (налог на имущество физических лиц, земельный налог)</c:v>
                </c:pt>
                <c:pt idx="4">
                  <c:v>Государственная пошлина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Платежи при 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Штрафы, санкции, возмещение ущерба</c:v>
                </c:pt>
                <c:pt idx="11">
                  <c:v>Прочие доходы</c:v>
                </c:pt>
              </c:strCache>
            </c:strRef>
          </c:cat>
          <c:val>
            <c:numRef>
              <c:f>Лист1!$B$3:$B$14</c:f>
              <c:numCache>
                <c:formatCode>0.0</c:formatCode>
                <c:ptCount val="12"/>
                <c:pt idx="0">
                  <c:v>131652.6</c:v>
                </c:pt>
                <c:pt idx="1">
                  <c:v>16252.7</c:v>
                </c:pt>
                <c:pt idx="2">
                  <c:v>10705.9</c:v>
                </c:pt>
                <c:pt idx="3">
                  <c:v>18303</c:v>
                </c:pt>
                <c:pt idx="4">
                  <c:v>2212</c:v>
                </c:pt>
                <c:pt idx="5">
                  <c:v>0</c:v>
                </c:pt>
                <c:pt idx="6">
                  <c:v>5400</c:v>
                </c:pt>
                <c:pt idx="7">
                  <c:v>2366.8000000000002</c:v>
                </c:pt>
                <c:pt idx="8">
                  <c:v>118.1</c:v>
                </c:pt>
                <c:pt idx="9">
                  <c:v>270.89999999999998</c:v>
                </c:pt>
                <c:pt idx="10">
                  <c:v>535.1</c:v>
                </c:pt>
                <c:pt idx="11">
                  <c:v>455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3366"/>
            </a:solidFill>
            <a:ln w="921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8422">
                <a:noFill/>
              </a:ln>
            </c:spPr>
            <c:txPr>
              <a:bodyPr rot="-5400000" vert="horz"/>
              <a:lstStyle/>
              <a:p>
                <a:pPr algn="ctr">
                  <a:defRPr sz="87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Лист1!$A$3:$A$14</c:f>
              <c:strCache>
                <c:ptCount val="12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патентная система налогообложения)</c:v>
                </c:pt>
                <c:pt idx="3">
                  <c:v>Налоги на имущество (налог на имущество физических лиц, земельный налог)</c:v>
                </c:pt>
                <c:pt idx="4">
                  <c:v>Государственная пошлина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Платежи при 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Штрафы, санкции, возмещение ущерба</c:v>
                </c:pt>
                <c:pt idx="11">
                  <c:v>Прочие доходы</c:v>
                </c:pt>
              </c:strCache>
            </c:strRef>
          </c:cat>
          <c:val>
            <c:numRef>
              <c:f>Лист1!$C$3:$C$14</c:f>
              <c:numCache>
                <c:formatCode>0.0</c:formatCode>
                <c:ptCount val="12"/>
                <c:pt idx="0">
                  <c:v>150240.20000000001</c:v>
                </c:pt>
                <c:pt idx="1">
                  <c:v>16733.7</c:v>
                </c:pt>
                <c:pt idx="2">
                  <c:v>12833.3</c:v>
                </c:pt>
                <c:pt idx="3">
                  <c:v>18906.7</c:v>
                </c:pt>
                <c:pt idx="4" formatCode="General">
                  <c:v>2945.9</c:v>
                </c:pt>
                <c:pt idx="5" formatCode="General">
                  <c:v>0</c:v>
                </c:pt>
                <c:pt idx="6" formatCode="General">
                  <c:v>5113</c:v>
                </c:pt>
                <c:pt idx="7">
                  <c:v>1094.8</c:v>
                </c:pt>
                <c:pt idx="8">
                  <c:v>148.4</c:v>
                </c:pt>
                <c:pt idx="9">
                  <c:v>211.4</c:v>
                </c:pt>
                <c:pt idx="10">
                  <c:v>339.4</c:v>
                </c:pt>
                <c:pt idx="11">
                  <c:v>443.1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66016"/>
        <c:axId val="181767552"/>
      </c:barChart>
      <c:catAx>
        <c:axId val="1817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6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176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767552"/>
        <c:scaling>
          <c:orientation val="minMax"/>
          <c:min val="0"/>
        </c:scaling>
        <c:delete val="0"/>
        <c:axPos val="l"/>
        <c:majorGridlines>
          <c:spPr>
            <a:ln w="2303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3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1766016"/>
        <c:crosses val="autoZero"/>
        <c:crossBetween val="between"/>
      </c:valAx>
      <c:spPr>
        <a:solidFill>
          <a:srgbClr val="C0C0C0"/>
        </a:solidFill>
        <a:ln w="921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45448420383176"/>
          <c:y val="0.75666344287988851"/>
          <c:w val="0.12926576124293188"/>
          <c:h val="9.6610243497751269E-2"/>
        </c:manualLayout>
      </c:layout>
      <c:overlay val="0"/>
      <c:spPr>
        <a:solidFill>
          <a:srgbClr val="FFFFFF"/>
        </a:solidFill>
        <a:ln w="2303">
          <a:solidFill>
            <a:srgbClr val="000000"/>
          </a:solidFill>
          <a:prstDash val="solid"/>
        </a:ln>
      </c:spPr>
      <c:txPr>
        <a:bodyPr/>
        <a:lstStyle/>
        <a:p>
          <a:pPr>
            <a:defRPr sz="101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9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916666666666671E-2"/>
          <c:y val="1.3559322033898305E-2"/>
          <c:w val="0.91562500000000002"/>
          <c:h val="0.893220338983050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кассовое исполнение за 2022год</c:v>
                </c:pt>
              </c:strCache>
            </c:strRef>
          </c:tx>
          <c:spPr>
            <a:solidFill>
              <a:srgbClr val="0066CC"/>
            </a:solidFill>
            <a:ln w="1092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6054611445489E-4"/>
                  <c:y val="0.20904803342344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FF"/>
              </a:solidFill>
              <a:ln w="21848">
                <a:noFill/>
              </a:ln>
            </c:spPr>
            <c:txPr>
              <a:bodyPr/>
              <a:lstStyle/>
              <a:p>
                <a:pPr>
                  <a:defRPr sz="103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Лист1!$A$11</c:f>
              <c:numCache>
                <c:formatCode>0.0</c:formatCode>
                <c:ptCount val="1"/>
                <c:pt idx="0">
                  <c:v>596338.6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кассовое исполнение за 2023 год</c:v>
                </c:pt>
              </c:strCache>
            </c:strRef>
          </c:tx>
          <c:spPr>
            <a:solidFill>
              <a:srgbClr val="FF00FF"/>
            </a:solidFill>
            <a:ln w="1092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885771803312025E-3"/>
                  <c:y val="0.18007920930004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848">
                <a:noFill/>
              </a:ln>
            </c:spPr>
            <c:txPr>
              <a:bodyPr/>
              <a:lstStyle/>
              <a:p>
                <a:pPr>
                  <a:defRPr sz="103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Лист1!$B$11</c:f>
              <c:numCache>
                <c:formatCode>0.0</c:formatCode>
                <c:ptCount val="1"/>
                <c:pt idx="0">
                  <c:v>813995.5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кассовое исполнение за 2024 год</c:v>
                </c:pt>
              </c:strCache>
            </c:strRef>
          </c:tx>
          <c:spPr>
            <a:solidFill>
              <a:srgbClr val="FFFFCC"/>
            </a:solidFill>
            <a:ln w="1092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92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2121542305441265E-2"/>
                  <c:y val="0.40673268629912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00"/>
              </a:solidFill>
              <a:ln w="21848">
                <a:noFill/>
              </a:ln>
            </c:spPr>
            <c:txPr>
              <a:bodyPr/>
              <a:lstStyle/>
              <a:p>
                <a:pPr>
                  <a:defRPr sz="103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Лист1!$C$11</c:f>
              <c:numCache>
                <c:formatCode>0.0</c:formatCode>
                <c:ptCount val="1"/>
                <c:pt idx="0">
                  <c:v>1317218.7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81829632"/>
        <c:axId val="181832704"/>
        <c:axId val="0"/>
      </c:bar3DChart>
      <c:catAx>
        <c:axId val="181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183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832704"/>
        <c:scaling>
          <c:orientation val="minMax"/>
        </c:scaling>
        <c:delete val="0"/>
        <c:axPos val="l"/>
        <c:majorGridlines>
          <c:spPr>
            <a:ln w="2731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1829632"/>
        <c:crosses val="autoZero"/>
        <c:crossBetween val="between"/>
      </c:valAx>
      <c:spPr>
        <a:noFill/>
        <a:ln w="21848">
          <a:noFill/>
        </a:ln>
      </c:spPr>
    </c:plotArea>
    <c:legend>
      <c:legendPos val="r"/>
      <c:layout>
        <c:manualLayout>
          <c:xMode val="edge"/>
          <c:yMode val="edge"/>
          <c:x val="3.1250000000000002E-3"/>
          <c:y val="0.94237288135593222"/>
          <c:w val="0.99062499999999998"/>
          <c:h val="5.4237288135593219E-2"/>
        </c:manualLayout>
      </c:layout>
      <c:overlay val="0"/>
      <c:spPr>
        <a:solidFill>
          <a:srgbClr val="FFFFFF"/>
        </a:solidFill>
        <a:ln w="2731">
          <a:solidFill>
            <a:srgbClr val="000000"/>
          </a:solidFill>
          <a:prstDash val="solid"/>
        </a:ln>
      </c:spPr>
      <c:txPr>
        <a:bodyPr/>
        <a:lstStyle/>
        <a:p>
          <a:pPr>
            <a:defRPr sz="791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1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5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кассовое исполнение за 2022</c:v>
                </c:pt>
              </c:strCache>
            </c:strRef>
          </c:tx>
          <c:spPr>
            <a:solidFill>
              <a:srgbClr val="9999FF"/>
            </a:solidFill>
            <a:ln w="135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0561237223378208E-3"/>
                  <c:y val="-3.352507488932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374158148919083E-3"/>
                  <c:y val="-4.7893152682581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561237223378208E-3"/>
                  <c:y val="-2.394648206380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187079074459403E-3"/>
                  <c:y val="-4.31036677148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094728004909244E-3"/>
                  <c:y val="-2.873596703153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93539537229701E-3"/>
                  <c:y val="-3.5919723095703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591972309570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113042668294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352507488932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187079074459403E-3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068467796750617E-16"/>
                  <c:y val="-3.352507488932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Лист1!$D$2:$E$11</c:f>
              <c:multiLvlStrCache>
                <c:ptCount val="10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Образование</c:v>
                  </c:pt>
                  <c:pt idx="6">
                    <c:v>Культура и кинематография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Спедства массовой информации</c:v>
                  </c:pt>
                </c:lvl>
                <c:lvl>
                  <c:pt idx="0">
                    <c:v>01 </c:v>
                  </c:pt>
                  <c:pt idx="1">
                    <c:v>02</c:v>
                  </c:pt>
                  <c:pt idx="2">
                    <c:v>03 </c:v>
                  </c:pt>
                  <c:pt idx="3">
                    <c:v>04 </c:v>
                  </c:pt>
                  <c:pt idx="4">
                    <c:v>05 </c:v>
                  </c:pt>
                  <c:pt idx="5">
                    <c:v>07 </c:v>
                  </c:pt>
                  <c:pt idx="6">
                    <c:v>08 </c:v>
                  </c:pt>
                  <c:pt idx="7">
                    <c:v>10 </c:v>
                  </c:pt>
                  <c:pt idx="8">
                    <c:v>11</c:v>
                  </c:pt>
                  <c:pt idx="9">
                    <c:v>12</c:v>
                  </c:pt>
                </c:lvl>
              </c:multiLvlStrCache>
            </c:multiLvlStrRef>
          </c:cat>
          <c:val>
            <c:numRef>
              <c:f>Лист1!$A$2:$A$11</c:f>
              <c:numCache>
                <c:formatCode>0.0</c:formatCode>
                <c:ptCount val="10"/>
                <c:pt idx="0">
                  <c:v>57396.9</c:v>
                </c:pt>
                <c:pt idx="1">
                  <c:v>712</c:v>
                </c:pt>
                <c:pt idx="2">
                  <c:v>6221</c:v>
                </c:pt>
                <c:pt idx="3">
                  <c:v>76217.100000000006</c:v>
                </c:pt>
                <c:pt idx="4">
                  <c:v>65597.899999999994</c:v>
                </c:pt>
                <c:pt idx="5">
                  <c:v>325212.09999999998</c:v>
                </c:pt>
                <c:pt idx="6">
                  <c:v>48507.4</c:v>
                </c:pt>
                <c:pt idx="7">
                  <c:v>8732.4</c:v>
                </c:pt>
                <c:pt idx="8">
                  <c:v>5829.9</c:v>
                </c:pt>
                <c:pt idx="9">
                  <c:v>1911.9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кассовое исполнение за 2023</c:v>
                </c:pt>
              </c:strCache>
            </c:strRef>
          </c:tx>
          <c:spPr>
            <a:solidFill>
              <a:srgbClr val="993366"/>
            </a:solidFill>
            <a:ln w="135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074831629783761E-2"/>
                  <c:y val="-5.268226054036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87079074459403E-3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467697686148506E-3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15518338574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4903398571469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584185583506731E-2"/>
                  <c:y val="-4.9931243427680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436788923828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187079074459403E-3"/>
                  <c:y val="-2.634113027018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187079074459403E-3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093539537228593E-3"/>
                  <c:y val="-3.5919723095703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093539537229701E-3"/>
                  <c:y val="-5.028761233398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Лист1!$D$2:$E$11</c:f>
              <c:multiLvlStrCache>
                <c:ptCount val="10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Образование</c:v>
                  </c:pt>
                  <c:pt idx="6">
                    <c:v>Культура и кинематография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Спедства массовой информации</c:v>
                  </c:pt>
                </c:lvl>
                <c:lvl>
                  <c:pt idx="0">
                    <c:v>01 </c:v>
                  </c:pt>
                  <c:pt idx="1">
                    <c:v>02</c:v>
                  </c:pt>
                  <c:pt idx="2">
                    <c:v>03 </c:v>
                  </c:pt>
                  <c:pt idx="3">
                    <c:v>04 </c:v>
                  </c:pt>
                  <c:pt idx="4">
                    <c:v>05 </c:v>
                  </c:pt>
                  <c:pt idx="5">
                    <c:v>07 </c:v>
                  </c:pt>
                  <c:pt idx="6">
                    <c:v>08 </c:v>
                  </c:pt>
                  <c:pt idx="7">
                    <c:v>10 </c:v>
                  </c:pt>
                  <c:pt idx="8">
                    <c:v>11</c:v>
                  </c:pt>
                  <c:pt idx="9">
                    <c:v>12</c:v>
                  </c:pt>
                </c:lvl>
              </c:multiLvlStrCache>
            </c:multiLvl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61304.2</c:v>
                </c:pt>
                <c:pt idx="1">
                  <c:v>272.39999999999998</c:v>
                </c:pt>
                <c:pt idx="2">
                  <c:v>7200.2</c:v>
                </c:pt>
                <c:pt idx="3">
                  <c:v>82335.8</c:v>
                </c:pt>
                <c:pt idx="4">
                  <c:v>262436.8</c:v>
                </c:pt>
                <c:pt idx="5">
                  <c:v>318565.8</c:v>
                </c:pt>
                <c:pt idx="6">
                  <c:v>60444.9</c:v>
                </c:pt>
                <c:pt idx="7">
                  <c:v>13059.7</c:v>
                </c:pt>
                <c:pt idx="8">
                  <c:v>6410.8</c:v>
                </c:pt>
                <c:pt idx="9">
                  <c:v>1964.9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кассовое исполнение за 2024</c:v>
                </c:pt>
              </c:strCache>
            </c:strRef>
          </c:tx>
          <c:spPr>
            <a:solidFill>
              <a:srgbClr val="FFFFCC"/>
            </a:solidFill>
            <a:ln w="135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584185583506759E-2"/>
                  <c:y val="-4.0709019508463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280618611689104E-3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561237223378208E-3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93539537229701E-3"/>
                  <c:y val="-4.070901950846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185890606779305E-3"/>
                  <c:y val="0.12356497877908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584185583506731E-2"/>
                  <c:y val="-1.299539756156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093539537229701E-3"/>
                  <c:y val="-1.676253744466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093539537229701E-3"/>
                  <c:y val="-2.634113027018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873577847656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187079074459403E-3"/>
                  <c:y val="-3.5919723095703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5466509218468404E-3"/>
                  <c:y val="-4.31038562698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Лист1!$D$2:$E$11</c:f>
              <c:multiLvlStrCache>
                <c:ptCount val="10"/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</c:v>
                  </c:pt>
                  <c:pt idx="5">
                    <c:v>Образование</c:v>
                  </c:pt>
                  <c:pt idx="6">
                    <c:v>Культура и кинематография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Спедства массовой информации</c:v>
                  </c:pt>
                </c:lvl>
                <c:lvl>
                  <c:pt idx="0">
                    <c:v>01 </c:v>
                  </c:pt>
                  <c:pt idx="1">
                    <c:v>02</c:v>
                  </c:pt>
                  <c:pt idx="2">
                    <c:v>03 </c:v>
                  </c:pt>
                  <c:pt idx="3">
                    <c:v>04 </c:v>
                  </c:pt>
                  <c:pt idx="4">
                    <c:v>05 </c:v>
                  </c:pt>
                  <c:pt idx="5">
                    <c:v>07 </c:v>
                  </c:pt>
                  <c:pt idx="6">
                    <c:v>08 </c:v>
                  </c:pt>
                  <c:pt idx="7">
                    <c:v>10 </c:v>
                  </c:pt>
                  <c:pt idx="8">
                    <c:v>11</c:v>
                  </c:pt>
                  <c:pt idx="9">
                    <c:v>12</c:v>
                  </c:pt>
                </c:lvl>
              </c:multiLvlStrCache>
            </c:multiLvl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73414.3</c:v>
                </c:pt>
                <c:pt idx="1">
                  <c:v>375.1</c:v>
                </c:pt>
                <c:pt idx="2">
                  <c:v>10308.9</c:v>
                </c:pt>
                <c:pt idx="3">
                  <c:v>64148.7</c:v>
                </c:pt>
                <c:pt idx="4">
                  <c:v>723921.1</c:v>
                </c:pt>
                <c:pt idx="5">
                  <c:v>360622.3</c:v>
                </c:pt>
                <c:pt idx="6">
                  <c:v>65655.7</c:v>
                </c:pt>
                <c:pt idx="7">
                  <c:v>9685.9</c:v>
                </c:pt>
                <c:pt idx="8">
                  <c:v>7195.7</c:v>
                </c:pt>
                <c:pt idx="9">
                  <c:v>1891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507200"/>
        <c:axId val="181508736"/>
        <c:axId val="0"/>
      </c:bar3DChart>
      <c:catAx>
        <c:axId val="1815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8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1508736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81508736"/>
        <c:scaling>
          <c:orientation val="minMax"/>
        </c:scaling>
        <c:delete val="0"/>
        <c:axPos val="l"/>
        <c:majorGridlines>
          <c:spPr>
            <a:ln w="3387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3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1507200"/>
        <c:crosses val="autoZero"/>
        <c:crossBetween val="between"/>
      </c:valAx>
      <c:spPr>
        <a:noFill/>
        <a:ln w="27093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424756384759053"/>
          <c:y val="0.39091175887193169"/>
          <c:w val="0.477239985948611"/>
          <c:h val="0.31140080182338498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071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071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776901840287484E-2"/>
                  <c:y val="-0.300312500230430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427746918525987E-2"/>
                  <c:y val="-0.233160160423667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2355345226589E-2"/>
                  <c:y val="-9.49582607939039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925149841843898"/>
                  <c:y val="2.17610914354437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772383094510408E-2"/>
                  <c:y val="8.83863912712299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1831832218202527"/>
                  <c:y val="4.82721789996600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9799592260195542"/>
                  <c:y val="-5.0266598533062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6856646331660866"/>
                  <c:y val="-0.195202774895863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320519563492017"/>
                  <c:y val="-0.303179236357978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084478712574628E-3"/>
                  <c:y val="-0.216764958976049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Лист1!$D$1:$D$10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Лист1!$A$1:$A$10</c:f>
              <c:numCache>
                <c:formatCode>0.0</c:formatCode>
                <c:ptCount val="10"/>
                <c:pt idx="0">
                  <c:v>73414.3</c:v>
                </c:pt>
                <c:pt idx="1">
                  <c:v>375.1</c:v>
                </c:pt>
                <c:pt idx="2">
                  <c:v>10308.9</c:v>
                </c:pt>
                <c:pt idx="3">
                  <c:v>64148.7</c:v>
                </c:pt>
                <c:pt idx="4">
                  <c:v>723921.1</c:v>
                </c:pt>
                <c:pt idx="5">
                  <c:v>360622.3</c:v>
                </c:pt>
                <c:pt idx="6">
                  <c:v>65655.7</c:v>
                </c:pt>
                <c:pt idx="7">
                  <c:v>9685.9</c:v>
                </c:pt>
                <c:pt idx="8">
                  <c:v>7195.7</c:v>
                </c:pt>
                <c:pt idx="9">
                  <c:v>1891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43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1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1256905798345639E-2"/>
                  <c:y val="2.117125874902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8153715243760797E-2"/>
                  <c:y val="6.8540178542253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71946.8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391360555897833E-2"/>
                  <c:y val="-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91700352"/>
        <c:axId val="191714432"/>
        <c:axId val="0"/>
      </c:bar3DChart>
      <c:catAx>
        <c:axId val="1917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91714432"/>
        <c:crosses val="autoZero"/>
        <c:auto val="1"/>
        <c:lblAlgn val="ctr"/>
        <c:lblOffset val="100"/>
        <c:noMultiLvlLbl val="0"/>
      </c:catAx>
      <c:valAx>
        <c:axId val="19171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70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4.4928627211355598E-2"/>
          <c:w val="0.23448859217662685"/>
          <c:h val="0.11566729513714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56287425149701"/>
          <c:y val="0.38"/>
          <c:w val="0.46856287425149701"/>
          <c:h val="0.28833333333333333"/>
        </c:manualLayout>
      </c:layout>
      <c:pie3DChart>
        <c:varyColors val="0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199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>
              <a:solidFill>
                <a:schemeClr val="tx1"/>
              </a:solidFill>
            </a:rPr>
            <a:t>60657,4</a:t>
          </a:r>
          <a:endParaRPr lang="ru-RU" sz="1100" baseline="0" dirty="0">
            <a:solidFill>
              <a:schemeClr val="tx1"/>
            </a:solidFill>
          </a:endParaRPr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7195,7</a:t>
          </a:r>
          <a:endParaRPr lang="ru-RU" sz="1100" baseline="0" dirty="0">
            <a:solidFill>
              <a:schemeClr val="tx2"/>
            </a:solidFill>
          </a:endParaRPr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353,5</a:t>
          </a:r>
          <a:endParaRPr lang="ru-RU" sz="1100" baseline="0" dirty="0">
            <a:solidFill>
              <a:schemeClr val="tx2"/>
            </a:solidFill>
          </a:endParaRPr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7987,8</a:t>
          </a:r>
          <a:endParaRPr lang="ru-RU" sz="1100" baseline="0" dirty="0">
            <a:solidFill>
              <a:schemeClr val="tx2"/>
            </a:solidFill>
          </a:endParaRPr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71112,3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4399,0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9743,2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года"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в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в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11835,5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9DC77646-5DA1-4001-9CA5-8E0017B17ABE}">
      <dgm:prSet custT="1"/>
      <dgm:spPr/>
      <dgm:t>
        <a:bodyPr/>
        <a:lstStyle/>
        <a:p>
          <a:r>
            <a:rPr lang="ru-RU" sz="800" dirty="0" smtClean="0"/>
            <a:t>  МП "Управление муниципальными финансами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 муниципальном округе на 2023-2028 годы"</a:t>
          </a:r>
        </a:p>
      </dgm:t>
    </dgm:pt>
    <dgm:pt modelId="{C10936B3-F61D-48E1-9D2C-B6FAD4662A93}" type="parTrans" cxnId="{16EEC438-E559-4E47-A613-A97510049419}">
      <dgm:prSet/>
      <dgm:spPr/>
      <dgm:t>
        <a:bodyPr/>
        <a:lstStyle/>
        <a:p>
          <a:endParaRPr lang="ru-RU"/>
        </a:p>
      </dgm:t>
    </dgm:pt>
    <dgm:pt modelId="{C2F20F61-3737-488F-AAA5-C1FE6FFDB053}" type="sibTrans" cxnId="{16EEC438-E559-4E47-A613-A97510049419}">
      <dgm:prSet/>
      <dgm:spPr/>
      <dgm:t>
        <a:bodyPr/>
        <a:lstStyle/>
        <a:p>
          <a:endParaRPr lang="ru-RU"/>
        </a:p>
      </dgm:t>
    </dgm:pt>
    <dgm:pt modelId="{62618E35-C24F-404D-85AE-7A4C86DEA6D2}">
      <dgm:prSet custT="1"/>
      <dgm:spPr/>
      <dgm:t>
        <a:bodyPr/>
        <a:lstStyle/>
        <a:p>
          <a:endParaRPr lang="ru-RU" sz="800" dirty="0"/>
        </a:p>
      </dgm:t>
    </dgm:pt>
    <dgm:pt modelId="{5810395D-2A62-439A-AFD9-BB9C04272709}" type="parTrans" cxnId="{E203C109-6B71-4AF0-A0E2-E140BC9D70B8}">
      <dgm:prSet/>
      <dgm:spPr/>
      <dgm:t>
        <a:bodyPr/>
        <a:lstStyle/>
        <a:p>
          <a:endParaRPr lang="ru-RU"/>
        </a:p>
      </dgm:t>
    </dgm:pt>
    <dgm:pt modelId="{3870FBEE-BE17-42B7-9157-12CAFAF13C94}" type="sibTrans" cxnId="{E203C109-6B71-4AF0-A0E2-E140BC9D70B8}">
      <dgm:prSet/>
      <dgm:spPr/>
      <dgm:t>
        <a:bodyPr/>
        <a:lstStyle/>
        <a:p>
          <a:endParaRPr lang="ru-RU"/>
        </a:p>
      </dgm:t>
    </dgm:pt>
    <dgm:pt modelId="{FD751534-8863-413D-AE83-113063F96E38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718244,7</a:t>
          </a:r>
          <a:endParaRPr lang="ru-RU" dirty="0">
            <a:solidFill>
              <a:schemeClr val="tx2"/>
            </a:solidFill>
          </a:endParaRPr>
        </a:p>
      </dgm:t>
    </dgm:pt>
    <dgm:pt modelId="{CC1A9DED-82B2-4135-9D02-D29FF0E26E90}" type="parTrans" cxnId="{5A7328CD-3FBA-4359-BD4C-ABCF40A0E837}">
      <dgm:prSet/>
      <dgm:spPr/>
      <dgm:t>
        <a:bodyPr/>
        <a:lstStyle/>
        <a:p>
          <a:endParaRPr lang="ru-RU"/>
        </a:p>
      </dgm:t>
    </dgm:pt>
    <dgm:pt modelId="{AB37B6F8-BCB7-4B6A-A873-4C016F830FD2}" type="sibTrans" cxnId="{5A7328CD-3FBA-4359-BD4C-ABCF40A0E837}">
      <dgm:prSet/>
      <dgm:spPr/>
      <dgm:t>
        <a:bodyPr/>
        <a:lstStyle/>
        <a:p>
          <a:endParaRPr lang="ru-RU"/>
        </a:p>
      </dgm:t>
    </dgm:pt>
    <dgm:pt modelId="{90FE28CE-4A8F-45E3-9076-9DBF4204B438}">
      <dgm:prSet custT="1"/>
      <dgm:spPr/>
      <dgm:t>
        <a:bodyPr/>
        <a:lstStyle/>
        <a:p>
          <a:r>
            <a:rPr lang="ru-RU" sz="800" dirty="0" smtClean="0"/>
            <a:t>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2023-2028годы»</a:t>
          </a:r>
          <a:endParaRPr lang="ru-RU" sz="800" dirty="0"/>
        </a:p>
      </dgm:t>
    </dgm:pt>
    <dgm:pt modelId="{9583F71D-9D7D-4064-BC97-695BC58C9685}" type="parTrans" cxnId="{942AC506-B5B2-472C-8392-A540D29B89EC}">
      <dgm:prSet/>
      <dgm:spPr/>
      <dgm:t>
        <a:bodyPr/>
        <a:lstStyle/>
        <a:p>
          <a:endParaRPr lang="ru-RU"/>
        </a:p>
      </dgm:t>
    </dgm:pt>
    <dgm:pt modelId="{6EE2B6E6-74A2-45A6-AC9E-2C243454EE04}" type="sibTrans" cxnId="{942AC506-B5B2-472C-8392-A540D29B89EC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 муниципальный округ " на 2023-2028 годы"</a:t>
          </a:r>
          <a:endParaRPr lang="ru-RU" sz="800" dirty="0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>
              <a:solidFill>
                <a:schemeClr val="tx2"/>
              </a:solidFill>
            </a:rPr>
            <a:t>361207,8</a:t>
          </a:r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>
              <a:solidFill>
                <a:schemeClr val="tx1"/>
              </a:solidFill>
            </a:rPr>
            <a:t>63362,2</a:t>
          </a:r>
          <a:endParaRPr lang="ru-RU" sz="1100" baseline="0" dirty="0">
            <a:solidFill>
              <a:schemeClr val="tx1"/>
            </a:solidFill>
          </a:endParaRPr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ScaleY="151944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2" presStyleCnt="11" custScaleY="111982" custLinFactNeighborX="-134" custLinFactNeighborY="-3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2" presStyleCnt="11" custLinFactNeighborX="4652" custLinFactNeighborY="-77358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2" presStyleCnt="11" custScaleX="275236" custScaleY="27523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3" presStyleCnt="11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3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3" presStyleCnt="11" custScaleX="275236" custScaleY="275236" custLinFactNeighborX="5250" custLinFactNeighborY="-1154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4" presStyleCnt="11" custScaleX="108928" custScaleY="194603" custLinFactNeighborX="6174" custLinFactNeighborY="-1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4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4" presStyleCnt="11" custScaleX="273608" custScaleY="273608" custLinFactNeighborX="-63617" custLinFactNeighborY="586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5" presStyleCnt="11" custLinFactNeighborX="8282" custLinFactNeighborY="-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5" presStyleCnt="11" custLinFactNeighborX="8282" custLinFactNeighborY="-2595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5" presStyleCnt="11" custScaleX="272265" custScaleY="272265" custLinFactNeighborX="13168" custLinFactNeighborY="6918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6" presStyleCnt="11" custScaleY="188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6" presStyleCnt="11" custLinFactNeighborX="4232" custLinFactNeighborY="54901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6" presStyleCnt="11" custScaleX="270408" custScaleY="270408" custLinFactY="40014" custLinFactNeighborX="11724" custLinFactNeighborY="1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7" presStyleCnt="11" custScaleY="144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7" presStyleCnt="11" custLinFactNeighborX="751" custLinFactNeighborY="42914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7" presStyleCnt="11" custScaleX="270408" custScaleY="270408" custLinFactY="4195" custLinFactNeighborX="-9755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8" presStyleCnt="11" custScaleY="12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8" presStyleCnt="11" custLinFactNeighborX="79" custLinFactNeighborY="27653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8" presStyleCnt="11" custScaleX="284552" custScaleY="268836" custLinFactNeighborX="-441" custLinFactNeighborY="81213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9" presStyleCnt="11" custScaleY="12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9" presStyleCnt="11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9" presStyleCnt="11" custScaleX="284552" custScaleY="266768" custLinFactNeighborX="1519" custLinFactNeighborY="62958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BF32B5F-E7D0-4822-B8FF-0E722FE6A366}" type="pres">
      <dgm:prSet presAssocID="{5A6F29B3-E157-4BE3-80A9-2443B99374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007C09-3AE5-4D60-B80C-3FA9530BEE1D}" type="pres">
      <dgm:prSet presAssocID="{FD751534-8863-413D-AE83-113063F96E38}" presName="compNode" presStyleCnt="0"/>
      <dgm:spPr/>
    </dgm:pt>
    <dgm:pt modelId="{8920F7B4-96CC-4FCB-9634-56CF3D0899FF}" type="pres">
      <dgm:prSet presAssocID="{FD751534-8863-413D-AE83-113063F96E38}" presName="childRect" presStyleLbl="bgAcc1" presStyleIdx="10" presStyleCnt="11" custScaleY="12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B2B68-CBA1-403A-A670-54F3FA6E5A20}" type="pres">
      <dgm:prSet presAssocID="{FD751534-8863-413D-AE83-113063F96E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C9881-FD12-4630-ACE5-DE8558BA726D}" type="pres">
      <dgm:prSet presAssocID="{FD751534-8863-413D-AE83-113063F96E38}" presName="parentRect" presStyleLbl="alignNode1" presStyleIdx="10" presStyleCnt="11" custLinFactNeighborX="-5313" custLinFactNeighborY="35306"/>
      <dgm:spPr/>
      <dgm:t>
        <a:bodyPr/>
        <a:lstStyle/>
        <a:p>
          <a:endParaRPr lang="ru-RU"/>
        </a:p>
      </dgm:t>
    </dgm:pt>
    <dgm:pt modelId="{BDA4FF66-0639-47C7-9E95-0280CCAF2B69}" type="pres">
      <dgm:prSet presAssocID="{FD751534-8863-413D-AE83-113063F96E38}" presName="adorn" presStyleLbl="fgAccFollowNode1" presStyleIdx="10" presStyleCnt="11" custScaleX="259737" custScaleY="220720" custLinFactY="38274" custLinFactNeighborX="-21782" custLinFactNeighborY="10000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9181818D-1EF6-4BBE-B41D-2FD6B2C350AC}" type="presOf" srcId="{9DC77646-5DA1-4001-9CA5-8E0017B17ABE}" destId="{BB260C0F-22C5-456A-909D-5216CFD30EEF}" srcOrd="0" destOrd="1" presId="urn:microsoft.com/office/officeart/2005/8/layout/bList2"/>
    <dgm:cxn modelId="{FA00B417-87A0-42D9-863D-3D4D61F68DED}" type="presOf" srcId="{52FBE117-7D9C-462C-B7F3-2D654E871207}" destId="{03CAA752-1069-4341-A240-FBFDC714E5C5}" srcOrd="0" destOrd="0" presId="urn:microsoft.com/office/officeart/2005/8/layout/bList2"/>
    <dgm:cxn modelId="{F8051F4B-47F5-450B-84C1-8A4A395FDEBB}" type="presOf" srcId="{C877EACD-A9B5-4A9A-A431-588E07FCF271}" destId="{64A8FF16-CB23-4632-87AC-1899F11A5B60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51F0B49D-9BC8-4284-811E-E2DEBA3F525A}" type="presOf" srcId="{F5B5ED56-674E-4891-B152-3F738FDA6B4E}" destId="{BB260C0F-22C5-456A-909D-5216CFD30EEF}" srcOrd="0" destOrd="0" presId="urn:microsoft.com/office/officeart/2005/8/layout/bList2"/>
    <dgm:cxn modelId="{D8E68510-D127-4BC5-9CE9-A79B63144C2F}" type="presOf" srcId="{0CFE1356-F946-4B57-B5EE-ACE286F042DF}" destId="{D3DE5BC7-F3CE-4B44-A535-20DF5A2261FE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D4F659AB-5AEF-4E95-8181-21A674E989F9}" type="presOf" srcId="{C24AF94F-0400-4F79-860E-87AF453661B1}" destId="{AA1508F6-4710-4C76-97E8-694D173C39EB}" srcOrd="0" destOrd="0" presId="urn:microsoft.com/office/officeart/2005/8/layout/bList2"/>
    <dgm:cxn modelId="{223652A7-7D59-4495-813F-47387B58C428}" srcId="{C24AF94F-0400-4F79-860E-87AF453661B1}" destId="{C877EACD-A9B5-4A9A-A431-588E07FCF271}" srcOrd="8" destOrd="0" parTransId="{074BC05B-282A-42CE-9BA1-AD613716272F}" sibTransId="{0D3AC137-4DC5-4982-81E1-0BAE6E59982C}"/>
    <dgm:cxn modelId="{4A1A1FC8-1C7D-4F85-8B9E-2FDF9B91917F}" type="presOf" srcId="{73489BFC-870C-4C50-A44D-0C46F022C3AC}" destId="{12B6E977-CED8-4AC0-B5EE-22DC0D591E59}" srcOrd="0" destOrd="0" presId="urn:microsoft.com/office/officeart/2005/8/layout/bList2"/>
    <dgm:cxn modelId="{6F327DBC-C0A7-4BB9-A925-06DC2B56816B}" type="presOf" srcId="{90FE28CE-4A8F-45E3-9076-9DBF4204B438}" destId="{8920F7B4-96CC-4FCB-9634-56CF3D0899FF}" srcOrd="0" destOrd="0" presId="urn:microsoft.com/office/officeart/2005/8/layout/bList2"/>
    <dgm:cxn modelId="{26565931-2B6A-422F-B4A2-2B028868BB49}" type="presOf" srcId="{2AF645A6-CDC9-4CE0-AB82-9541C5EBD03B}" destId="{C4EE32E7-018B-426D-8CFC-962409906E74}" srcOrd="1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E2D5A828-CD17-4C57-93CE-05411AA0D76B}" type="presOf" srcId="{FD751534-8863-413D-AE83-113063F96E38}" destId="{966C9881-FD12-4630-ACE5-DE8558BA726D}" srcOrd="1" destOrd="0" presId="urn:microsoft.com/office/officeart/2005/8/layout/bList2"/>
    <dgm:cxn modelId="{63B41AA1-F793-4478-AD83-966E73778B5B}" type="presOf" srcId="{E48FAE6E-DD1E-47E4-B68F-9A73106DF466}" destId="{90F77085-06B2-4CF9-B545-6AB8B4A24B2A}" srcOrd="0" destOrd="0" presId="urn:microsoft.com/office/officeart/2005/8/layout/bList2"/>
    <dgm:cxn modelId="{B784EE48-ABF9-4A49-82C4-69CA341C7BED}" srcId="{C24AF94F-0400-4F79-860E-87AF453661B1}" destId="{79E6D769-F6BC-4CA4-8A64-2FECFE1486DA}" srcOrd="2" destOrd="0" parTransId="{5A4E54BD-E314-4A92-9DE7-7A8F2A32BC04}" sibTransId="{1FB7CBA7-778F-4BCD-92E4-BCA8D44C21DE}"/>
    <dgm:cxn modelId="{800831AA-E9CE-4675-90BA-740E46443B03}" type="presOf" srcId="{81BF3C9E-332B-4595-A01E-5C09F11270AA}" destId="{2B533D42-AABD-4E04-A13A-E34BD61BDFC2}" srcOrd="0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40A68695-28C7-429A-97AC-79A3473441D9}" type="presOf" srcId="{D5F385C1-1F64-440F-8832-29D76768FB53}" destId="{1FA526A8-4684-4D30-9ABF-16236B9706A5}" srcOrd="1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E6E5BD9-3160-4E73-99DE-A9E9C6F02F0B}" srcId="{C24AF94F-0400-4F79-860E-87AF453661B1}" destId="{DC62DEBE-7058-4D2F-A370-E13844D50F61}" srcOrd="5" destOrd="0" parTransId="{E42D0007-6635-4B5A-8EF8-1578A7E5C7BD}" sibTransId="{8D755BC2-8821-4409-83FF-1A7484429364}"/>
    <dgm:cxn modelId="{16EEC438-E559-4E47-A613-A97510049419}" srcId="{0B7EBE67-6142-44EB-98E2-F3BBB757074E}" destId="{9DC77646-5DA1-4001-9CA5-8E0017B17ABE}" srcOrd="1" destOrd="0" parTransId="{C10936B3-F61D-48E1-9D2C-B6FAD4662A93}" sibTransId="{C2F20F61-3737-488F-AAA5-C1FE6FFDB053}"/>
    <dgm:cxn modelId="{942AC506-B5B2-472C-8392-A540D29B89EC}" srcId="{FD751534-8863-413D-AE83-113063F96E38}" destId="{90FE28CE-4A8F-45E3-9076-9DBF4204B438}" srcOrd="0" destOrd="0" parTransId="{9583F71D-9D7D-4064-BC97-695BC58C9685}" sibTransId="{6EE2B6E6-74A2-45A6-AC9E-2C243454EE04}"/>
    <dgm:cxn modelId="{9E853D4B-EF87-45AE-A3CE-08A4FA98D5DD}" type="presOf" srcId="{0063E160-7705-4B29-BC0C-6FEB01BFC705}" destId="{2E8BE125-5C6D-4E6E-8F41-8057AEB1D6C5}" srcOrd="1" destOrd="0" presId="urn:microsoft.com/office/officeart/2005/8/layout/bList2"/>
    <dgm:cxn modelId="{2BD7539E-5099-4A57-9D56-DDFCBF531502}" type="presOf" srcId="{2AF645A6-CDC9-4CE0-AB82-9541C5EBD03B}" destId="{F1EAC381-E89A-465E-BB18-C30570CAC2C2}" srcOrd="0" destOrd="0" presId="urn:microsoft.com/office/officeart/2005/8/layout/bList2"/>
    <dgm:cxn modelId="{4797E5DD-A6EB-497B-A10C-B75FEF71A427}" srcId="{C24AF94F-0400-4F79-860E-87AF453661B1}" destId="{0B7EBE67-6142-44EB-98E2-F3BBB757074E}" srcOrd="6" destOrd="0" parTransId="{283A05A7-6968-4AA0-9882-7DE0367CE6FF}" sibTransId="{52FBE117-7D9C-462C-B7F3-2D654E871207}"/>
    <dgm:cxn modelId="{0701FC47-1C0E-4B05-AB0A-13B9DFD4F127}" type="presOf" srcId="{D5F385C1-1F64-440F-8832-29D76768FB53}" destId="{E4884892-0E10-42EB-AC1F-4BD260FC8F35}" srcOrd="0" destOrd="0" presId="urn:microsoft.com/office/officeart/2005/8/layout/bList2"/>
    <dgm:cxn modelId="{741DDE39-90D7-4719-AA6D-54183FE4BAD2}" type="presOf" srcId="{EAD304DF-0E74-4E16-A77F-45A70AB32333}" destId="{4A08958B-3CC9-4152-A721-2D444F41DB4F}" srcOrd="1" destOrd="0" presId="urn:microsoft.com/office/officeart/2005/8/layout/bList2"/>
    <dgm:cxn modelId="{EAF4AD4E-1CF7-47DA-8B5A-52D505889F62}" type="presOf" srcId="{8D755BC2-8821-4409-83FF-1A7484429364}" destId="{26BA7AA3-4937-4612-8F08-A648EAF9D806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5FE42F6A-DD6A-4923-BC3F-BBDFD173B6F3}" type="presOf" srcId="{0D3AC137-4DC5-4982-81E1-0BAE6E59982C}" destId="{F2B8F4D6-1E48-4AAA-80D2-5523F2D4B26F}" srcOrd="0" destOrd="0" presId="urn:microsoft.com/office/officeart/2005/8/layout/bList2"/>
    <dgm:cxn modelId="{59A50D4F-FEDB-4A34-BCD1-B285B56BD631}" type="presOf" srcId="{307DB666-9F90-4345-84FF-B30CD5CF586B}" destId="{37591D6C-5BAD-42B3-A744-A707F7CA1473}" srcOrd="0" destOrd="0" presId="urn:microsoft.com/office/officeart/2005/8/layout/bList2"/>
    <dgm:cxn modelId="{8E9402FF-614C-4EA2-8BC5-A9ED627F58AE}" type="presOf" srcId="{EAD304DF-0E74-4E16-A77F-45A70AB32333}" destId="{87A62684-7A39-407D-8E08-D11D36368999}" srcOrd="0" destOrd="0" presId="urn:microsoft.com/office/officeart/2005/8/layout/bList2"/>
    <dgm:cxn modelId="{E69008B6-4B28-4C97-AE8A-584D1802E3E1}" type="presOf" srcId="{2F9D28D0-170E-4495-90CA-896AD89DBC7A}" destId="{5B8D1D48-302D-4364-A1B0-DA1CAF5D569B}" srcOrd="0" destOrd="0" presId="urn:microsoft.com/office/officeart/2005/8/layout/bList2"/>
    <dgm:cxn modelId="{6015C0BC-2E78-49D9-AE18-1FC8FE69F47C}" srcId="{C24AF94F-0400-4F79-860E-87AF453661B1}" destId="{EAD304DF-0E74-4E16-A77F-45A70AB32333}" srcOrd="9" destOrd="0" parTransId="{4F2E68DC-4365-4FED-8B15-827A0C17E92F}" sibTransId="{5A6F29B3-E157-4BE3-80A9-2443B9937487}"/>
    <dgm:cxn modelId="{F5A51CB6-FDBD-485C-A7C1-CA8A5E6095A7}" type="presOf" srcId="{79E6D769-F6BC-4CA4-8A64-2FECFE1486DA}" destId="{9E3CEB97-D578-4C85-A959-80782BA2F6EF}" srcOrd="0" destOrd="0" presId="urn:microsoft.com/office/officeart/2005/8/layout/bList2"/>
    <dgm:cxn modelId="{87A55C69-8298-40A5-A506-1B6BECA09E0F}" type="presOf" srcId="{394659A1-3373-4E5E-B3FC-5E0941D21252}" destId="{22CDAA9A-9C10-43AF-8D7D-417B86A598E0}" srcOrd="0" destOrd="0" presId="urn:microsoft.com/office/officeart/2005/8/layout/bList2"/>
    <dgm:cxn modelId="{7F7D3D8A-EEAD-4E49-BEA9-ED05211D929B}" type="presOf" srcId="{C877EACD-A9B5-4A9A-A431-588E07FCF271}" destId="{6A7ECE9A-9CF7-42B4-BF52-DCC86DDC8924}" srcOrd="1" destOrd="0" presId="urn:microsoft.com/office/officeart/2005/8/layout/bList2"/>
    <dgm:cxn modelId="{8A0ECCF9-38CB-447E-ACEB-6F924A489A36}" type="presOf" srcId="{8CA5C895-AD59-4829-AD79-50F7995067C7}" destId="{A50EF824-1157-4446-B968-7589A8607D7E}" srcOrd="0" destOrd="0" presId="urn:microsoft.com/office/officeart/2005/8/layout/bList2"/>
    <dgm:cxn modelId="{E203C109-6B71-4AF0-A0E2-E140BC9D70B8}" srcId="{DC62DEBE-7058-4D2F-A370-E13844D50F61}" destId="{62618E35-C24F-404D-85AE-7A4C86DEA6D2}" srcOrd="1" destOrd="0" parTransId="{5810395D-2A62-439A-AFD9-BB9C04272709}" sibTransId="{3870FBEE-BE17-42B7-9157-12CAFAF13C94}"/>
    <dgm:cxn modelId="{DD60C9B9-03CA-46C4-8ED2-09CCA8A89A8B}" srcId="{C24AF94F-0400-4F79-860E-87AF453661B1}" destId="{0063E160-7705-4B29-BC0C-6FEB01BFC705}" srcOrd="7" destOrd="0" parTransId="{5AF37BBF-642C-43B0-8577-7949FE2C6ECC}" sibTransId="{B27C2F30-7EA9-4CFF-91DD-E08C028F27D9}"/>
    <dgm:cxn modelId="{564DF012-F641-4B1B-BD5A-AA41432B9FA1}" type="presOf" srcId="{BE6F2ABC-4F42-4E26-9692-3647084FE741}" destId="{52F9941B-DC04-4523-8577-7019B160C83D}" srcOrd="0" destOrd="0" presId="urn:microsoft.com/office/officeart/2005/8/layout/bList2"/>
    <dgm:cxn modelId="{92F04E1D-5A1E-4DC5-9211-BC19FE752183}" type="presOf" srcId="{1FB7CBA7-778F-4BCD-92E4-BCA8D44C21DE}" destId="{C8A627B1-0F3F-43EA-AB9F-51BFF6A63618}" srcOrd="0" destOrd="0" presId="urn:microsoft.com/office/officeart/2005/8/layout/bList2"/>
    <dgm:cxn modelId="{4DEDBC6C-9063-4724-95FD-0C1420136639}" srcId="{C24AF94F-0400-4F79-860E-87AF453661B1}" destId="{2AF645A6-CDC9-4CE0-AB82-9541C5EBD03B}" srcOrd="3" destOrd="0" parTransId="{27A21D70-E9F4-4D27-816E-04C8DB506571}" sibTransId="{728AF457-5B6F-449B-96E6-71FE117DA412}"/>
    <dgm:cxn modelId="{6E2A4228-AB00-482A-9D77-FA470DA63BE5}" type="presOf" srcId="{79E6D769-F6BC-4CA4-8A64-2FECFE1486DA}" destId="{CBA0CF7A-D372-4434-8CB8-7E39C8B623DE}" srcOrd="1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852DC93C-E7E9-476C-8A5D-205D13FA77AD}" type="presOf" srcId="{5A6F29B3-E157-4BE3-80A9-2443B9937487}" destId="{CBF32B5F-E7D0-4822-B8FF-0E722FE6A366}" srcOrd="0" destOrd="0" presId="urn:microsoft.com/office/officeart/2005/8/layout/bList2"/>
    <dgm:cxn modelId="{2F69F42E-FCBB-4F63-87FE-33AC84CA39E7}" type="presOf" srcId="{FD751534-8863-413D-AE83-113063F96E38}" destId="{0B7B2B68-CBA1-403A-A670-54F3FA6E5A20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19FCB60B-4F38-4CBA-8373-34CF4524C0C0}" type="presOf" srcId="{5E53D115-A28F-4F18-BC1C-392359CBF4C0}" destId="{EDB32EF6-E326-4E1C-B4C5-B98DAAFD88C9}" srcOrd="0" destOrd="0" presId="urn:microsoft.com/office/officeart/2005/8/layout/bList2"/>
    <dgm:cxn modelId="{58B70C58-6B0C-478C-BDF9-8BEEBEAA75BE}" srcId="{C24AF94F-0400-4F79-860E-87AF453661B1}" destId="{8CA5C895-AD59-4829-AD79-50F7995067C7}" srcOrd="4" destOrd="0" parTransId="{65356906-D511-4007-B67D-F5A969E7571C}" sibTransId="{394659A1-3373-4E5E-B3FC-5E0941D21252}"/>
    <dgm:cxn modelId="{F73B0337-DAFC-4FD4-83BC-0B322D9AD976}" type="presOf" srcId="{62618E35-C24F-404D-85AE-7A4C86DEA6D2}" destId="{BD152224-E9E2-48B5-A348-8A51BE68A90F}" srcOrd="0" destOrd="1" presId="urn:microsoft.com/office/officeart/2005/8/layout/bList2"/>
    <dgm:cxn modelId="{EE17CF4E-15B7-4E0B-A51D-1F0D5C0728FF}" type="presOf" srcId="{DC62DEBE-7058-4D2F-A370-E13844D50F61}" destId="{6932F34D-7547-47B4-B659-40F0A80C1FF1}" srcOrd="1" destOrd="0" presId="urn:microsoft.com/office/officeart/2005/8/layout/bList2"/>
    <dgm:cxn modelId="{988465D2-E544-408C-9B72-D4EBD0A405A1}" type="presOf" srcId="{0B7EBE67-6142-44EB-98E2-F3BBB757074E}" destId="{5F38D977-8EB2-4D44-AC15-002EE9E24031}" srcOrd="0" destOrd="0" presId="urn:microsoft.com/office/officeart/2005/8/layout/bList2"/>
    <dgm:cxn modelId="{B32C505E-C70E-4C0B-BBA4-0235408DB13C}" type="presOf" srcId="{5883D412-4812-4352-B4AA-B07B1A144E56}" destId="{7DED3B64-0322-4FAE-826C-C19C961BE1D9}" srcOrd="0" destOrd="0" presId="urn:microsoft.com/office/officeart/2005/8/layout/bList2"/>
    <dgm:cxn modelId="{EA87484C-2036-4E8E-84D6-C190F46A5363}" type="presOf" srcId="{DC62DEBE-7058-4D2F-A370-E13844D50F61}" destId="{3063AAD8-2A08-4256-B30E-3CAF655E8358}" srcOrd="0" destOrd="0" presId="urn:microsoft.com/office/officeart/2005/8/layout/bList2"/>
    <dgm:cxn modelId="{F14FCAA8-8B07-4671-8060-E9C82A55E5D8}" type="presOf" srcId="{E1070B86-B29C-43C4-9A2B-9435AB2B87D5}" destId="{BD152224-E9E2-48B5-A348-8A51BE68A90F}" srcOrd="0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6766B03-A971-4F8C-B485-5F1424AC97B0}" type="presOf" srcId="{8CA5C895-AD59-4829-AD79-50F7995067C7}" destId="{8607DFC5-7736-423C-A219-3426AE13545E}" srcOrd="1" destOrd="0" presId="urn:microsoft.com/office/officeart/2005/8/layout/bList2"/>
    <dgm:cxn modelId="{6C97781F-E20D-4934-AC81-6E7088190463}" type="presOf" srcId="{0B7EBE67-6142-44EB-98E2-F3BBB757074E}" destId="{1B84F3F8-EB73-427A-BCA3-5D35344E31BB}" srcOrd="1" destOrd="0" presId="urn:microsoft.com/office/officeart/2005/8/layout/bList2"/>
    <dgm:cxn modelId="{5A7328CD-3FBA-4359-BD4C-ABCF40A0E837}" srcId="{C24AF94F-0400-4F79-860E-87AF453661B1}" destId="{FD751534-8863-413D-AE83-113063F96E38}" srcOrd="10" destOrd="0" parTransId="{CC1A9DED-82B2-4135-9D02-D29FF0E26E90}" sibTransId="{AB37B6F8-BCB7-4B6A-A873-4C016F830FD2}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07C0C433-6349-4474-B3A1-B3F7B08B1A35}" type="presOf" srcId="{728AF457-5B6F-449B-96E6-71FE117DA412}" destId="{529A4D77-2897-4FD8-83B9-EC37B94C40F2}" srcOrd="0" destOrd="0" presId="urn:microsoft.com/office/officeart/2005/8/layout/bList2"/>
    <dgm:cxn modelId="{4B1662B1-7D4C-49FE-982D-416917BBF852}" type="presOf" srcId="{5883D412-4812-4352-B4AA-B07B1A144E56}" destId="{DFACB8EE-286A-414D-A499-690C32BB4770}" srcOrd="1" destOrd="0" presId="urn:microsoft.com/office/officeart/2005/8/layout/bList2"/>
    <dgm:cxn modelId="{7D82D817-79CB-431E-AE98-E825C5C11E44}" type="presOf" srcId="{0063E160-7705-4B29-BC0C-6FEB01BFC705}" destId="{D3705345-1C6D-4A64-AB3B-382362FA7E80}" srcOrd="0" destOrd="0" presId="urn:microsoft.com/office/officeart/2005/8/layout/bList2"/>
    <dgm:cxn modelId="{7CD21057-4262-437F-95E5-A60D205D1973}" type="presOf" srcId="{17621CE0-1A76-438A-8577-92DBC7EB05C7}" destId="{6CB42155-8E90-4BB7-BFB1-680927281978}" srcOrd="0" destOrd="0" presId="urn:microsoft.com/office/officeart/2005/8/layout/bList2"/>
    <dgm:cxn modelId="{EF7312E4-9FE7-4141-AAA6-E956D5A9FD04}" type="presOf" srcId="{3E770776-EEE2-47ED-9F07-FA2D4F1E6D66}" destId="{417F1B79-9FD8-4F7E-B5FD-A16D8CC55C23}" srcOrd="0" destOrd="0" presId="urn:microsoft.com/office/officeart/2005/8/layout/bList2"/>
    <dgm:cxn modelId="{F637A4A5-639C-4CE5-B78A-22ACA537A8CE}" type="presOf" srcId="{B27C2F30-7EA9-4CFF-91DD-E08C028F27D9}" destId="{7BEF1AE5-4AC3-4BE8-8396-649DCFF2E796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3188B2BE-7CEA-4431-B27D-2428209F1604}" type="presParOf" srcId="{AA1508F6-4710-4C76-97E8-694D173C39EB}" destId="{5C89F240-4B91-4A39-9871-3C893562F47C}" srcOrd="0" destOrd="0" presId="urn:microsoft.com/office/officeart/2005/8/layout/bList2"/>
    <dgm:cxn modelId="{BA8B01C2-0AAA-42F4-8644-AFD94BC4FC8F}" type="presParOf" srcId="{5C89F240-4B91-4A39-9871-3C893562F47C}" destId="{6CB42155-8E90-4BB7-BFB1-680927281978}" srcOrd="0" destOrd="0" presId="urn:microsoft.com/office/officeart/2005/8/layout/bList2"/>
    <dgm:cxn modelId="{B8FE1F8F-E50E-4171-8751-568A4928A3BF}" type="presParOf" srcId="{5C89F240-4B91-4A39-9871-3C893562F47C}" destId="{E4884892-0E10-42EB-AC1F-4BD260FC8F35}" srcOrd="1" destOrd="0" presId="urn:microsoft.com/office/officeart/2005/8/layout/bList2"/>
    <dgm:cxn modelId="{92678008-F280-4CE2-936B-7A82C0291462}" type="presParOf" srcId="{5C89F240-4B91-4A39-9871-3C893562F47C}" destId="{1FA526A8-4684-4D30-9ABF-16236B9706A5}" srcOrd="2" destOrd="0" presId="urn:microsoft.com/office/officeart/2005/8/layout/bList2"/>
    <dgm:cxn modelId="{DB8E1842-A5E2-4514-B541-04DF35075256}" type="presParOf" srcId="{5C89F240-4B91-4A39-9871-3C893562F47C}" destId="{A394EA4C-1C08-49AF-80B7-F3E6145A9BB6}" srcOrd="3" destOrd="0" presId="urn:microsoft.com/office/officeart/2005/8/layout/bList2"/>
    <dgm:cxn modelId="{9D0F2C6B-3140-469B-8597-65D4BE450AE3}" type="presParOf" srcId="{AA1508F6-4710-4C76-97E8-694D173C39EB}" destId="{90F77085-06B2-4CF9-B545-6AB8B4A24B2A}" srcOrd="1" destOrd="0" presId="urn:microsoft.com/office/officeart/2005/8/layout/bList2"/>
    <dgm:cxn modelId="{9A8AA956-E2A5-4278-8F65-B44185E72585}" type="presParOf" srcId="{AA1508F6-4710-4C76-97E8-694D173C39EB}" destId="{CD48C977-D1CD-45AB-AEE6-4CA07A59E877}" srcOrd="2" destOrd="0" presId="urn:microsoft.com/office/officeart/2005/8/layout/bList2"/>
    <dgm:cxn modelId="{E5998594-65E9-4A80-A651-56BAF073F9E6}" type="presParOf" srcId="{CD48C977-D1CD-45AB-AEE6-4CA07A59E877}" destId="{417F1B79-9FD8-4F7E-B5FD-A16D8CC55C23}" srcOrd="0" destOrd="0" presId="urn:microsoft.com/office/officeart/2005/8/layout/bList2"/>
    <dgm:cxn modelId="{BC1433D1-851B-4F5D-BC0C-659D120AAEBF}" type="presParOf" srcId="{CD48C977-D1CD-45AB-AEE6-4CA07A59E877}" destId="{7DED3B64-0322-4FAE-826C-C19C961BE1D9}" srcOrd="1" destOrd="0" presId="urn:microsoft.com/office/officeart/2005/8/layout/bList2"/>
    <dgm:cxn modelId="{87C2EEC8-1F9E-4F01-99C7-DA1BFF228656}" type="presParOf" srcId="{CD48C977-D1CD-45AB-AEE6-4CA07A59E877}" destId="{DFACB8EE-286A-414D-A499-690C32BB4770}" srcOrd="2" destOrd="0" presId="urn:microsoft.com/office/officeart/2005/8/layout/bList2"/>
    <dgm:cxn modelId="{642A40E0-BDDD-4104-B45B-CA718BBEDC34}" type="presParOf" srcId="{CD48C977-D1CD-45AB-AEE6-4CA07A59E877}" destId="{9B7E3A5D-89EF-4514-BE6E-F2BF959E4A1D}" srcOrd="3" destOrd="0" presId="urn:microsoft.com/office/officeart/2005/8/layout/bList2"/>
    <dgm:cxn modelId="{9F4FE3CB-3B91-486A-822E-212A5CB9ABBF}" type="presParOf" srcId="{AA1508F6-4710-4C76-97E8-694D173C39EB}" destId="{52F9941B-DC04-4523-8577-7019B160C83D}" srcOrd="3" destOrd="0" presId="urn:microsoft.com/office/officeart/2005/8/layout/bList2"/>
    <dgm:cxn modelId="{CC296E07-ABD1-4EE8-B66B-B2B91FEA5713}" type="presParOf" srcId="{AA1508F6-4710-4C76-97E8-694D173C39EB}" destId="{BBE7D73C-90FF-4DAD-8C74-BA5B4E943591}" srcOrd="4" destOrd="0" presId="urn:microsoft.com/office/officeart/2005/8/layout/bList2"/>
    <dgm:cxn modelId="{2406B687-1332-449E-A033-8B12BB4FC674}" type="presParOf" srcId="{BBE7D73C-90FF-4DAD-8C74-BA5B4E943591}" destId="{5B8D1D48-302D-4364-A1B0-DA1CAF5D569B}" srcOrd="0" destOrd="0" presId="urn:microsoft.com/office/officeart/2005/8/layout/bList2"/>
    <dgm:cxn modelId="{BC1C1E1F-EF46-4DB5-9557-E8BFFF1C490A}" type="presParOf" srcId="{BBE7D73C-90FF-4DAD-8C74-BA5B4E943591}" destId="{9E3CEB97-D578-4C85-A959-80782BA2F6EF}" srcOrd="1" destOrd="0" presId="urn:microsoft.com/office/officeart/2005/8/layout/bList2"/>
    <dgm:cxn modelId="{0F1EE267-BDEF-4438-B865-0792FADA9A5D}" type="presParOf" srcId="{BBE7D73C-90FF-4DAD-8C74-BA5B4E943591}" destId="{CBA0CF7A-D372-4434-8CB8-7E39C8B623DE}" srcOrd="2" destOrd="0" presId="urn:microsoft.com/office/officeart/2005/8/layout/bList2"/>
    <dgm:cxn modelId="{E5A857AC-3009-447C-B358-2744FF2B79D7}" type="presParOf" srcId="{BBE7D73C-90FF-4DAD-8C74-BA5B4E943591}" destId="{776ADE26-8D2B-4832-8D20-DF1336248895}" srcOrd="3" destOrd="0" presId="urn:microsoft.com/office/officeart/2005/8/layout/bList2"/>
    <dgm:cxn modelId="{2F3EF74D-4E23-4F6B-9F61-E7EACF026C48}" type="presParOf" srcId="{AA1508F6-4710-4C76-97E8-694D173C39EB}" destId="{C8A627B1-0F3F-43EA-AB9F-51BFF6A63618}" srcOrd="5" destOrd="0" presId="urn:microsoft.com/office/officeart/2005/8/layout/bList2"/>
    <dgm:cxn modelId="{3464F613-204F-4AE1-855F-97F831E7CC0E}" type="presParOf" srcId="{AA1508F6-4710-4C76-97E8-694D173C39EB}" destId="{B13B1318-6C71-4335-ABD1-F8973052CCF3}" srcOrd="6" destOrd="0" presId="urn:microsoft.com/office/officeart/2005/8/layout/bList2"/>
    <dgm:cxn modelId="{4E6A7BC5-B5A1-4971-99E3-58C1D8AE26D2}" type="presParOf" srcId="{B13B1318-6C71-4335-ABD1-F8973052CCF3}" destId="{EDB32EF6-E326-4E1C-B4C5-B98DAAFD88C9}" srcOrd="0" destOrd="0" presId="urn:microsoft.com/office/officeart/2005/8/layout/bList2"/>
    <dgm:cxn modelId="{81F78058-01C7-41C4-A04F-B1598242B0E5}" type="presParOf" srcId="{B13B1318-6C71-4335-ABD1-F8973052CCF3}" destId="{F1EAC381-E89A-465E-BB18-C30570CAC2C2}" srcOrd="1" destOrd="0" presId="urn:microsoft.com/office/officeart/2005/8/layout/bList2"/>
    <dgm:cxn modelId="{A2FFB727-0530-4956-AB66-1D65FF17BE5D}" type="presParOf" srcId="{B13B1318-6C71-4335-ABD1-F8973052CCF3}" destId="{C4EE32E7-018B-426D-8CFC-962409906E74}" srcOrd="2" destOrd="0" presId="urn:microsoft.com/office/officeart/2005/8/layout/bList2"/>
    <dgm:cxn modelId="{2C03E9EA-3542-400B-9D13-88648A14E258}" type="presParOf" srcId="{B13B1318-6C71-4335-ABD1-F8973052CCF3}" destId="{87B80C20-F868-4C62-ADC1-91C686347F54}" srcOrd="3" destOrd="0" presId="urn:microsoft.com/office/officeart/2005/8/layout/bList2"/>
    <dgm:cxn modelId="{D1797F62-2395-4A8C-A3C9-4B5243392A7E}" type="presParOf" srcId="{AA1508F6-4710-4C76-97E8-694D173C39EB}" destId="{529A4D77-2897-4FD8-83B9-EC37B94C40F2}" srcOrd="7" destOrd="0" presId="urn:microsoft.com/office/officeart/2005/8/layout/bList2"/>
    <dgm:cxn modelId="{FBDFA7DB-5ABA-4AE0-A3B6-D5CB682E2CCB}" type="presParOf" srcId="{AA1508F6-4710-4C76-97E8-694D173C39EB}" destId="{4D3B4762-FBF6-4890-AF7A-E6CD5366B97D}" srcOrd="8" destOrd="0" presId="urn:microsoft.com/office/officeart/2005/8/layout/bList2"/>
    <dgm:cxn modelId="{589BCBF6-B5E4-4365-A3EA-F77AAB4F4B7B}" type="presParOf" srcId="{4D3B4762-FBF6-4890-AF7A-E6CD5366B97D}" destId="{2B533D42-AABD-4E04-A13A-E34BD61BDFC2}" srcOrd="0" destOrd="0" presId="urn:microsoft.com/office/officeart/2005/8/layout/bList2"/>
    <dgm:cxn modelId="{E7048D6E-1DEB-4649-9BAA-43D686D67E61}" type="presParOf" srcId="{4D3B4762-FBF6-4890-AF7A-E6CD5366B97D}" destId="{A50EF824-1157-4446-B968-7589A8607D7E}" srcOrd="1" destOrd="0" presId="urn:microsoft.com/office/officeart/2005/8/layout/bList2"/>
    <dgm:cxn modelId="{FDB3889E-376E-4AA6-80EC-289AB098F048}" type="presParOf" srcId="{4D3B4762-FBF6-4890-AF7A-E6CD5366B97D}" destId="{8607DFC5-7736-423C-A219-3426AE13545E}" srcOrd="2" destOrd="0" presId="urn:microsoft.com/office/officeart/2005/8/layout/bList2"/>
    <dgm:cxn modelId="{B63151E0-4A12-45A7-A0FD-B9AABA3BAA92}" type="presParOf" srcId="{4D3B4762-FBF6-4890-AF7A-E6CD5366B97D}" destId="{5BD7DB67-210B-4405-A0E7-38356CF70E2F}" srcOrd="3" destOrd="0" presId="urn:microsoft.com/office/officeart/2005/8/layout/bList2"/>
    <dgm:cxn modelId="{31308BC5-FABC-43BA-BE61-CA45C2A70A76}" type="presParOf" srcId="{AA1508F6-4710-4C76-97E8-694D173C39EB}" destId="{22CDAA9A-9C10-43AF-8D7D-417B86A598E0}" srcOrd="9" destOrd="0" presId="urn:microsoft.com/office/officeart/2005/8/layout/bList2"/>
    <dgm:cxn modelId="{1DE56741-4DFD-42AE-92D1-ACDEC667D99F}" type="presParOf" srcId="{AA1508F6-4710-4C76-97E8-694D173C39EB}" destId="{43B6FD7E-3F27-4A44-AA72-08E4B909BF23}" srcOrd="10" destOrd="0" presId="urn:microsoft.com/office/officeart/2005/8/layout/bList2"/>
    <dgm:cxn modelId="{AE330918-F015-4E24-81D2-44A2C8BA6DD7}" type="presParOf" srcId="{43B6FD7E-3F27-4A44-AA72-08E4B909BF23}" destId="{BD152224-E9E2-48B5-A348-8A51BE68A90F}" srcOrd="0" destOrd="0" presId="urn:microsoft.com/office/officeart/2005/8/layout/bList2"/>
    <dgm:cxn modelId="{9A06DAA2-3463-4B70-B224-DB6B1B43817A}" type="presParOf" srcId="{43B6FD7E-3F27-4A44-AA72-08E4B909BF23}" destId="{3063AAD8-2A08-4256-B30E-3CAF655E8358}" srcOrd="1" destOrd="0" presId="urn:microsoft.com/office/officeart/2005/8/layout/bList2"/>
    <dgm:cxn modelId="{D9CE800B-450A-40FD-8D51-5290AAFA7115}" type="presParOf" srcId="{43B6FD7E-3F27-4A44-AA72-08E4B909BF23}" destId="{6932F34D-7547-47B4-B659-40F0A80C1FF1}" srcOrd="2" destOrd="0" presId="urn:microsoft.com/office/officeart/2005/8/layout/bList2"/>
    <dgm:cxn modelId="{9EBED50B-4C2C-4825-AADF-8C9A24C76BDD}" type="presParOf" srcId="{43B6FD7E-3F27-4A44-AA72-08E4B909BF23}" destId="{F5AE3E7C-92A6-4D5C-BA78-52A7BFA2157D}" srcOrd="3" destOrd="0" presId="urn:microsoft.com/office/officeart/2005/8/layout/bList2"/>
    <dgm:cxn modelId="{51B81EDB-150A-476D-AB6E-683504168AE4}" type="presParOf" srcId="{AA1508F6-4710-4C76-97E8-694D173C39EB}" destId="{26BA7AA3-4937-4612-8F08-A648EAF9D806}" srcOrd="11" destOrd="0" presId="urn:microsoft.com/office/officeart/2005/8/layout/bList2"/>
    <dgm:cxn modelId="{F5E87BAA-77A3-45C8-9530-C20B60189744}" type="presParOf" srcId="{AA1508F6-4710-4C76-97E8-694D173C39EB}" destId="{6E39EC5D-B9B1-445C-A3CB-58AE372B4427}" srcOrd="12" destOrd="0" presId="urn:microsoft.com/office/officeart/2005/8/layout/bList2"/>
    <dgm:cxn modelId="{82E0AFB4-2828-4FE7-B861-010785A575A1}" type="presParOf" srcId="{6E39EC5D-B9B1-445C-A3CB-58AE372B4427}" destId="{BB260C0F-22C5-456A-909D-5216CFD30EEF}" srcOrd="0" destOrd="0" presId="urn:microsoft.com/office/officeart/2005/8/layout/bList2"/>
    <dgm:cxn modelId="{91AF0567-FE8E-4FB4-8DE0-F790925FC53F}" type="presParOf" srcId="{6E39EC5D-B9B1-445C-A3CB-58AE372B4427}" destId="{5F38D977-8EB2-4D44-AC15-002EE9E24031}" srcOrd="1" destOrd="0" presId="urn:microsoft.com/office/officeart/2005/8/layout/bList2"/>
    <dgm:cxn modelId="{3E2C20E2-28B1-424E-AE8E-7A55E934CF6B}" type="presParOf" srcId="{6E39EC5D-B9B1-445C-A3CB-58AE372B4427}" destId="{1B84F3F8-EB73-427A-BCA3-5D35344E31BB}" srcOrd="2" destOrd="0" presId="urn:microsoft.com/office/officeart/2005/8/layout/bList2"/>
    <dgm:cxn modelId="{37559CC9-6D13-4E75-A5AA-9114ED6D8940}" type="presParOf" srcId="{6E39EC5D-B9B1-445C-A3CB-58AE372B4427}" destId="{5BAD9635-C583-4EFA-9518-4CF9825E892C}" srcOrd="3" destOrd="0" presId="urn:microsoft.com/office/officeart/2005/8/layout/bList2"/>
    <dgm:cxn modelId="{8970CAA1-701E-4439-A92F-8F91ECCB169E}" type="presParOf" srcId="{AA1508F6-4710-4C76-97E8-694D173C39EB}" destId="{03CAA752-1069-4341-A240-FBFDC714E5C5}" srcOrd="13" destOrd="0" presId="urn:microsoft.com/office/officeart/2005/8/layout/bList2"/>
    <dgm:cxn modelId="{0EB25AFF-3243-482F-9BCA-05BEBE6A774E}" type="presParOf" srcId="{AA1508F6-4710-4C76-97E8-694D173C39EB}" destId="{38C56DB8-A18B-44A1-BC99-1319C60A3875}" srcOrd="14" destOrd="0" presId="urn:microsoft.com/office/officeart/2005/8/layout/bList2"/>
    <dgm:cxn modelId="{0B5C2A13-AE26-48CF-A591-AB00C18EDEAB}" type="presParOf" srcId="{38C56DB8-A18B-44A1-BC99-1319C60A3875}" destId="{12B6E977-CED8-4AC0-B5EE-22DC0D591E59}" srcOrd="0" destOrd="0" presId="urn:microsoft.com/office/officeart/2005/8/layout/bList2"/>
    <dgm:cxn modelId="{6BFB81E4-62C9-401D-B1E7-3B480D21A8FC}" type="presParOf" srcId="{38C56DB8-A18B-44A1-BC99-1319C60A3875}" destId="{D3705345-1C6D-4A64-AB3B-382362FA7E80}" srcOrd="1" destOrd="0" presId="urn:microsoft.com/office/officeart/2005/8/layout/bList2"/>
    <dgm:cxn modelId="{E3C9FB72-2B4A-488D-8B66-6F065CD8A9B5}" type="presParOf" srcId="{38C56DB8-A18B-44A1-BC99-1319C60A3875}" destId="{2E8BE125-5C6D-4E6E-8F41-8057AEB1D6C5}" srcOrd="2" destOrd="0" presId="urn:microsoft.com/office/officeart/2005/8/layout/bList2"/>
    <dgm:cxn modelId="{65D97266-664E-4E16-8309-E9024ACCF63F}" type="presParOf" srcId="{38C56DB8-A18B-44A1-BC99-1319C60A3875}" destId="{4F5DC5A6-1FEE-4C56-8F70-01463BEE3791}" srcOrd="3" destOrd="0" presId="urn:microsoft.com/office/officeart/2005/8/layout/bList2"/>
    <dgm:cxn modelId="{0AF1D2DA-F549-4622-98CA-7F3245DA3DAA}" type="presParOf" srcId="{AA1508F6-4710-4C76-97E8-694D173C39EB}" destId="{7BEF1AE5-4AC3-4BE8-8396-649DCFF2E796}" srcOrd="15" destOrd="0" presId="urn:microsoft.com/office/officeart/2005/8/layout/bList2"/>
    <dgm:cxn modelId="{55E3C711-7227-4122-BCF8-E7DAAEC166B0}" type="presParOf" srcId="{AA1508F6-4710-4C76-97E8-694D173C39EB}" destId="{A2B5C675-50A8-45D6-A878-38989AA4F221}" srcOrd="16" destOrd="0" presId="urn:microsoft.com/office/officeart/2005/8/layout/bList2"/>
    <dgm:cxn modelId="{B0EE01DB-7887-440D-8FF2-27DDE3932920}" type="presParOf" srcId="{A2B5C675-50A8-45D6-A878-38989AA4F221}" destId="{37591D6C-5BAD-42B3-A744-A707F7CA1473}" srcOrd="0" destOrd="0" presId="urn:microsoft.com/office/officeart/2005/8/layout/bList2"/>
    <dgm:cxn modelId="{BDDF44DB-EAF6-4EB4-837C-2E8519E12015}" type="presParOf" srcId="{A2B5C675-50A8-45D6-A878-38989AA4F221}" destId="{64A8FF16-CB23-4632-87AC-1899F11A5B60}" srcOrd="1" destOrd="0" presId="urn:microsoft.com/office/officeart/2005/8/layout/bList2"/>
    <dgm:cxn modelId="{4424E847-E144-49B4-B707-2DFB0981AE9C}" type="presParOf" srcId="{A2B5C675-50A8-45D6-A878-38989AA4F221}" destId="{6A7ECE9A-9CF7-42B4-BF52-DCC86DDC8924}" srcOrd="2" destOrd="0" presId="urn:microsoft.com/office/officeart/2005/8/layout/bList2"/>
    <dgm:cxn modelId="{D60DD37D-52A9-4FCF-86BE-397041AE38E1}" type="presParOf" srcId="{A2B5C675-50A8-45D6-A878-38989AA4F221}" destId="{E87784CA-8B21-40F5-B2A6-DEA86B8AB5B0}" srcOrd="3" destOrd="0" presId="urn:microsoft.com/office/officeart/2005/8/layout/bList2"/>
    <dgm:cxn modelId="{038E0474-2FC3-4191-81D5-9F5B71C38A8B}" type="presParOf" srcId="{AA1508F6-4710-4C76-97E8-694D173C39EB}" destId="{F2B8F4D6-1E48-4AAA-80D2-5523F2D4B26F}" srcOrd="17" destOrd="0" presId="urn:microsoft.com/office/officeart/2005/8/layout/bList2"/>
    <dgm:cxn modelId="{8202FC8D-10D8-4BFE-AFB8-18C73DEDA37A}" type="presParOf" srcId="{AA1508F6-4710-4C76-97E8-694D173C39EB}" destId="{49EDF477-CA84-4985-A160-3D851C61C29A}" srcOrd="18" destOrd="0" presId="urn:microsoft.com/office/officeart/2005/8/layout/bList2"/>
    <dgm:cxn modelId="{6F30F0EF-E04A-41CA-A7F5-C89C687E1BFF}" type="presParOf" srcId="{49EDF477-CA84-4985-A160-3D851C61C29A}" destId="{D3DE5BC7-F3CE-4B44-A535-20DF5A2261FE}" srcOrd="0" destOrd="0" presId="urn:microsoft.com/office/officeart/2005/8/layout/bList2"/>
    <dgm:cxn modelId="{17DE4976-B425-4B2D-82D4-90EEFAD3D068}" type="presParOf" srcId="{49EDF477-CA84-4985-A160-3D851C61C29A}" destId="{87A62684-7A39-407D-8E08-D11D36368999}" srcOrd="1" destOrd="0" presId="urn:microsoft.com/office/officeart/2005/8/layout/bList2"/>
    <dgm:cxn modelId="{F88AA7CF-0BDD-4821-9ADD-F4601E52DFCF}" type="presParOf" srcId="{49EDF477-CA84-4985-A160-3D851C61C29A}" destId="{4A08958B-3CC9-4152-A721-2D444F41DB4F}" srcOrd="2" destOrd="0" presId="urn:microsoft.com/office/officeart/2005/8/layout/bList2"/>
    <dgm:cxn modelId="{7F21D4BA-EE77-42A0-B3B2-68212DED30F1}" type="presParOf" srcId="{49EDF477-CA84-4985-A160-3D851C61C29A}" destId="{D4DD21EA-0E30-4A40-9C96-708285B173DA}" srcOrd="3" destOrd="0" presId="urn:microsoft.com/office/officeart/2005/8/layout/bList2"/>
    <dgm:cxn modelId="{DA65386C-A279-4E90-AB8A-5DEF69336187}" type="presParOf" srcId="{AA1508F6-4710-4C76-97E8-694D173C39EB}" destId="{CBF32B5F-E7D0-4822-B8FF-0E722FE6A366}" srcOrd="19" destOrd="0" presId="urn:microsoft.com/office/officeart/2005/8/layout/bList2"/>
    <dgm:cxn modelId="{837D7F19-7C09-4D06-AF66-B71FD3481274}" type="presParOf" srcId="{AA1508F6-4710-4C76-97E8-694D173C39EB}" destId="{2D007C09-3AE5-4D60-B80C-3FA9530BEE1D}" srcOrd="20" destOrd="0" presId="urn:microsoft.com/office/officeart/2005/8/layout/bList2"/>
    <dgm:cxn modelId="{A1065C2D-26D3-4327-94F2-77F508307540}" type="presParOf" srcId="{2D007C09-3AE5-4D60-B80C-3FA9530BEE1D}" destId="{8920F7B4-96CC-4FCB-9634-56CF3D0899FF}" srcOrd="0" destOrd="0" presId="urn:microsoft.com/office/officeart/2005/8/layout/bList2"/>
    <dgm:cxn modelId="{B411DEF7-961D-452E-8116-B7BE177412B4}" type="presParOf" srcId="{2D007C09-3AE5-4D60-B80C-3FA9530BEE1D}" destId="{0B7B2B68-CBA1-403A-A670-54F3FA6E5A20}" srcOrd="1" destOrd="0" presId="urn:microsoft.com/office/officeart/2005/8/layout/bList2"/>
    <dgm:cxn modelId="{9A960166-7780-4555-B760-21435D2A12A2}" type="presParOf" srcId="{2D007C09-3AE5-4D60-B80C-3FA9530BEE1D}" destId="{966C9881-FD12-4630-ACE5-DE8558BA726D}" srcOrd="2" destOrd="0" presId="urn:microsoft.com/office/officeart/2005/8/layout/bList2"/>
    <dgm:cxn modelId="{53676492-3153-4DDA-BFCC-EC999AD27DDE}" type="presParOf" srcId="{2D007C09-3AE5-4D60-B80C-3FA9530BEE1D}" destId="{BDA4FF66-0639-47C7-9E95-0280CCAF2B6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2155-8E90-4BB7-BFB1-680927281978}">
      <dsp:nvSpPr>
        <dsp:cNvPr id="0" name=""/>
        <dsp:cNvSpPr/>
      </dsp:nvSpPr>
      <dsp:spPr>
        <a:xfrm>
          <a:off x="7256348" y="323192"/>
          <a:ext cx="1065488" cy="9435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"Муниципальное управление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года"</a:t>
          </a:r>
          <a:endParaRPr lang="ru-RU" sz="800" kern="1200" dirty="0"/>
        </a:p>
      </dsp:txBody>
      <dsp:txXfrm>
        <a:off x="7278457" y="345301"/>
        <a:ext cx="1021270" cy="921466"/>
      </dsp:txXfrm>
    </dsp:sp>
    <dsp:sp modelId="{1FA526A8-4684-4D30-9ABF-16236B9706A5}">
      <dsp:nvSpPr>
        <dsp:cNvPr id="0" name=""/>
        <dsp:cNvSpPr/>
      </dsp:nvSpPr>
      <dsp:spPr>
        <a:xfrm>
          <a:off x="7256348" y="1266752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/>
              </a:solidFill>
            </a:rPr>
            <a:t>60657,4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7562510" y="1266752"/>
        <a:ext cx="728956" cy="332258"/>
      </dsp:txXfrm>
    </dsp:sp>
    <dsp:sp modelId="{A394EA4C-1C08-49AF-80B7-F3E6145A9BB6}">
      <dsp:nvSpPr>
        <dsp:cNvPr id="0" name=""/>
        <dsp:cNvSpPr/>
      </dsp:nvSpPr>
      <dsp:spPr>
        <a:xfrm>
          <a:off x="6820859" y="1217420"/>
          <a:ext cx="991258" cy="9912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1B79-9FD8-4F7E-B5FD-A16D8CC55C23}">
      <dsp:nvSpPr>
        <dsp:cNvPr id="0" name=""/>
        <dsp:cNvSpPr/>
      </dsp:nvSpPr>
      <dsp:spPr>
        <a:xfrm>
          <a:off x="5806180" y="304593"/>
          <a:ext cx="1035118" cy="11740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"Обеспечение безопасности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5830434" y="328847"/>
        <a:ext cx="986610" cy="1149808"/>
      </dsp:txXfrm>
    </dsp:sp>
    <dsp:sp modelId="{DFACB8EE-286A-414D-A499-690C32BB4770}">
      <dsp:nvSpPr>
        <dsp:cNvPr id="0" name=""/>
        <dsp:cNvSpPr/>
      </dsp:nvSpPr>
      <dsp:spPr>
        <a:xfrm>
          <a:off x="5806180" y="1298149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9743,2</a:t>
          </a:r>
        </a:p>
      </dsp:txBody>
      <dsp:txXfrm>
        <a:off x="6112342" y="1298149"/>
        <a:ext cx="728956" cy="332258"/>
      </dsp:txXfrm>
    </dsp:sp>
    <dsp:sp modelId="{9B7E3A5D-89EF-4514-BE6E-F2BF959E4A1D}">
      <dsp:nvSpPr>
        <dsp:cNvPr id="0" name=""/>
        <dsp:cNvSpPr/>
      </dsp:nvSpPr>
      <dsp:spPr>
        <a:xfrm>
          <a:off x="5360751" y="1273426"/>
          <a:ext cx="997156" cy="99715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1D48-302D-4364-A1B0-DA1CAF5D569B}">
      <dsp:nvSpPr>
        <dsp:cNvPr id="0" name=""/>
        <dsp:cNvSpPr/>
      </dsp:nvSpPr>
      <dsp:spPr>
        <a:xfrm>
          <a:off x="4234490" y="332854"/>
          <a:ext cx="1035118" cy="8652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"Развитие сферы транспорта и дорожного хозяйства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4254765" y="353129"/>
        <a:ext cx="994568" cy="845003"/>
      </dsp:txXfrm>
    </dsp:sp>
    <dsp:sp modelId="{CBA0CF7A-D372-4434-8CB8-7E39C8B623DE}">
      <dsp:nvSpPr>
        <dsp:cNvPr id="0" name=""/>
        <dsp:cNvSpPr/>
      </dsp:nvSpPr>
      <dsp:spPr>
        <a:xfrm>
          <a:off x="4284031" y="1203858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/>
              </a:solidFill>
            </a:rPr>
            <a:t>63362,2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4590193" y="1203858"/>
        <a:ext cx="728956" cy="332258"/>
      </dsp:txXfrm>
    </dsp:sp>
    <dsp:sp modelId="{776ADE26-8D2B-4832-8D20-DF1336248895}">
      <dsp:nvSpPr>
        <dsp:cNvPr id="0" name=""/>
        <dsp:cNvSpPr/>
      </dsp:nvSpPr>
      <dsp:spPr>
        <a:xfrm>
          <a:off x="3833034" y="1196230"/>
          <a:ext cx="997156" cy="9971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32EF6-E326-4E1C-B4C5-B98DAAFD88C9}">
      <dsp:nvSpPr>
        <dsp:cNvPr id="0" name=""/>
        <dsp:cNvSpPr/>
      </dsp:nvSpPr>
      <dsp:spPr>
        <a:xfrm>
          <a:off x="2691235" y="432636"/>
          <a:ext cx="1035118" cy="7726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"Молодежная политика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годы"</a:t>
          </a:r>
          <a:endParaRPr lang="ru-RU" sz="800" kern="1200" dirty="0"/>
        </a:p>
      </dsp:txBody>
      <dsp:txXfrm>
        <a:off x="2709340" y="450741"/>
        <a:ext cx="998908" cy="754589"/>
      </dsp:txXfrm>
    </dsp:sp>
    <dsp:sp modelId="{C4EE32E7-018B-426D-8CFC-962409906E74}">
      <dsp:nvSpPr>
        <dsp:cNvPr id="0" name=""/>
        <dsp:cNvSpPr/>
      </dsp:nvSpPr>
      <dsp:spPr>
        <a:xfrm>
          <a:off x="2691235" y="1202199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4399,0</a:t>
          </a:r>
        </a:p>
      </dsp:txBody>
      <dsp:txXfrm>
        <a:off x="2997397" y="1202199"/>
        <a:ext cx="728956" cy="332258"/>
      </dsp:txXfrm>
    </dsp:sp>
    <dsp:sp modelId="{87B80C20-F868-4C62-ADC1-91C686347F54}">
      <dsp:nvSpPr>
        <dsp:cNvPr id="0" name=""/>
        <dsp:cNvSpPr/>
      </dsp:nvSpPr>
      <dsp:spPr>
        <a:xfrm>
          <a:off x="2324336" y="1131276"/>
          <a:ext cx="997156" cy="99715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3D42-AABD-4E04-A13A-E34BD61BDFC2}">
      <dsp:nvSpPr>
        <dsp:cNvPr id="0" name=""/>
        <dsp:cNvSpPr/>
      </dsp:nvSpPr>
      <dsp:spPr>
        <a:xfrm>
          <a:off x="1151935" y="348444"/>
          <a:ext cx="1127533" cy="15036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kern="1200" dirty="0" err="1" smtClean="0"/>
            <a:t>Максатихинский</a:t>
          </a:r>
          <a:r>
            <a:rPr lang="ru-RU" sz="800" kern="1200" dirty="0" smtClean="0"/>
            <a:t>  муниципальный округ " на 2023-2028 годы"</a:t>
          </a:r>
          <a:endParaRPr lang="ru-RU" sz="800" kern="1200" dirty="0"/>
        </a:p>
      </dsp:txBody>
      <dsp:txXfrm>
        <a:off x="1178354" y="374863"/>
        <a:ext cx="1074695" cy="1477266"/>
      </dsp:txXfrm>
    </dsp:sp>
    <dsp:sp modelId="{8607DFC5-7736-423C-A219-3426AE13545E}">
      <dsp:nvSpPr>
        <dsp:cNvPr id="0" name=""/>
        <dsp:cNvSpPr/>
      </dsp:nvSpPr>
      <dsp:spPr>
        <a:xfrm>
          <a:off x="1235613" y="1725229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361207,8</a:t>
          </a:r>
        </a:p>
      </dsp:txBody>
      <dsp:txXfrm>
        <a:off x="1541775" y="1725229"/>
        <a:ext cx="728956" cy="332258"/>
      </dsp:txXfrm>
    </dsp:sp>
    <dsp:sp modelId="{5BD7DB67-210B-4405-A0E7-38356CF70E2F}">
      <dsp:nvSpPr>
        <dsp:cNvPr id="0" name=""/>
        <dsp:cNvSpPr/>
      </dsp:nvSpPr>
      <dsp:spPr>
        <a:xfrm>
          <a:off x="503860" y="1572896"/>
          <a:ext cx="991258" cy="9912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52224-E9E2-48B5-A348-8A51BE68A90F}">
      <dsp:nvSpPr>
        <dsp:cNvPr id="0" name=""/>
        <dsp:cNvSpPr/>
      </dsp:nvSpPr>
      <dsp:spPr>
        <a:xfrm>
          <a:off x="8037889" y="2665927"/>
          <a:ext cx="1035118" cy="7726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"Развитие отрасли культура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на 2023-2028 годы"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8055994" y="2684032"/>
        <a:ext cx="998908" cy="754589"/>
      </dsp:txXfrm>
    </dsp:sp>
    <dsp:sp modelId="{6932F34D-7547-47B4-B659-40F0A80C1FF1}">
      <dsp:nvSpPr>
        <dsp:cNvPr id="0" name=""/>
        <dsp:cNvSpPr/>
      </dsp:nvSpPr>
      <dsp:spPr>
        <a:xfrm>
          <a:off x="8037889" y="3464322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71112,3</a:t>
          </a:r>
        </a:p>
      </dsp:txBody>
      <dsp:txXfrm>
        <a:off x="8344051" y="3464322"/>
        <a:ext cx="728956" cy="332258"/>
      </dsp:txXfrm>
    </dsp:sp>
    <dsp:sp modelId="{F5AE3E7C-92A6-4D5C-BA78-52A7BFA2157D}">
      <dsp:nvSpPr>
        <dsp:cNvPr id="0" name=""/>
        <dsp:cNvSpPr/>
      </dsp:nvSpPr>
      <dsp:spPr>
        <a:xfrm>
          <a:off x="7681306" y="3464324"/>
          <a:ext cx="986392" cy="98639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0C0F-22C5-456A-909D-5216CFD30EEF}">
      <dsp:nvSpPr>
        <dsp:cNvPr id="0" name=""/>
        <dsp:cNvSpPr/>
      </dsp:nvSpPr>
      <dsp:spPr>
        <a:xfrm>
          <a:off x="6508726" y="2530950"/>
          <a:ext cx="1035118" cy="14566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"Управление муниципальными финансами и совершенствование налоговой политики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 муниципальном округе на 2023-2028 годы"</a:t>
          </a:r>
        </a:p>
      </dsp:txBody>
      <dsp:txXfrm>
        <a:off x="6532980" y="2555204"/>
        <a:ext cx="986610" cy="1432367"/>
      </dsp:txXfrm>
    </dsp:sp>
    <dsp:sp modelId="{1B84F3F8-EB73-427A-BCA3-5D35344E31BB}">
      <dsp:nvSpPr>
        <dsp:cNvPr id="0" name=""/>
        <dsp:cNvSpPr/>
      </dsp:nvSpPr>
      <dsp:spPr>
        <a:xfrm>
          <a:off x="6552532" y="3828021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11835,5</a:t>
          </a:r>
        </a:p>
      </dsp:txBody>
      <dsp:txXfrm>
        <a:off x="6858694" y="3828021"/>
        <a:ext cx="728956" cy="332258"/>
      </dsp:txXfrm>
    </dsp:sp>
    <dsp:sp modelId="{5BAD9635-C583-4EFA-9518-4CF9825E892C}">
      <dsp:nvSpPr>
        <dsp:cNvPr id="0" name=""/>
        <dsp:cNvSpPr/>
      </dsp:nvSpPr>
      <dsp:spPr>
        <a:xfrm>
          <a:off x="6157103" y="3873470"/>
          <a:ext cx="979665" cy="97966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E977-CED8-4AC0-B5EE-22DC0D591E59}">
      <dsp:nvSpPr>
        <dsp:cNvPr id="0" name=""/>
        <dsp:cNvSpPr/>
      </dsp:nvSpPr>
      <dsp:spPr>
        <a:xfrm>
          <a:off x="4989754" y="2616070"/>
          <a:ext cx="1035118" cy="11161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 МП "Управление муниципальным имуществом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в 2023-2028 годы"</a:t>
          </a:r>
          <a:endParaRPr lang="ru-RU" sz="800" kern="1200" dirty="0"/>
        </a:p>
      </dsp:txBody>
      <dsp:txXfrm>
        <a:off x="5014008" y="2640324"/>
        <a:ext cx="986610" cy="1091887"/>
      </dsp:txXfrm>
    </dsp:sp>
    <dsp:sp modelId="{2E8BE125-5C6D-4E6E-8F41-8057AEB1D6C5}">
      <dsp:nvSpPr>
        <dsp:cNvPr id="0" name=""/>
        <dsp:cNvSpPr/>
      </dsp:nvSpPr>
      <dsp:spPr>
        <a:xfrm>
          <a:off x="4997528" y="3703073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7987,8</a:t>
          </a:r>
          <a:endParaRPr lang="ru-RU" sz="1100" kern="1200" baseline="0" dirty="0">
            <a:solidFill>
              <a:schemeClr val="tx2"/>
            </a:solidFill>
          </a:endParaRPr>
        </a:p>
      </dsp:txBody>
      <dsp:txXfrm>
        <a:off x="5303689" y="3703073"/>
        <a:ext cx="728956" cy="332258"/>
      </dsp:txXfrm>
    </dsp:sp>
    <dsp:sp modelId="{4F5DC5A6-1FEE-4C56-8F70-01463BEE3791}">
      <dsp:nvSpPr>
        <dsp:cNvPr id="0" name=""/>
        <dsp:cNvSpPr/>
      </dsp:nvSpPr>
      <dsp:spPr>
        <a:xfrm>
          <a:off x="4560314" y="3682066"/>
          <a:ext cx="979665" cy="97966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1D6C-5BAD-42B3-A744-A707F7CA1473}">
      <dsp:nvSpPr>
        <dsp:cNvPr id="0" name=""/>
        <dsp:cNvSpPr/>
      </dsp:nvSpPr>
      <dsp:spPr>
        <a:xfrm>
          <a:off x="3470782" y="2661798"/>
          <a:ext cx="1035118" cy="9389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физической культуры и спорта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в 2023-2028 годы"</a:t>
          </a:r>
          <a:endParaRPr lang="ru-RU" sz="800" kern="1200" dirty="0"/>
        </a:p>
      </dsp:txBody>
      <dsp:txXfrm>
        <a:off x="3492782" y="2683798"/>
        <a:ext cx="991118" cy="916923"/>
      </dsp:txXfrm>
    </dsp:sp>
    <dsp:sp modelId="{6A7ECE9A-9CF7-42B4-BF52-DCC86DDC8924}">
      <dsp:nvSpPr>
        <dsp:cNvPr id="0" name=""/>
        <dsp:cNvSpPr/>
      </dsp:nvSpPr>
      <dsp:spPr>
        <a:xfrm>
          <a:off x="3471599" y="3609486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7195,7</a:t>
          </a:r>
          <a:endParaRPr lang="ru-RU" sz="1100" kern="1200" baseline="0" dirty="0">
            <a:solidFill>
              <a:schemeClr val="tx2"/>
            </a:solidFill>
          </a:endParaRPr>
        </a:p>
      </dsp:txBody>
      <dsp:txXfrm>
        <a:off x="3777761" y="3609486"/>
        <a:ext cx="728956" cy="332258"/>
      </dsp:txXfrm>
    </dsp:sp>
    <dsp:sp modelId="{E87784CA-8B21-40F5-B2A6-DEA86B8AB5B0}">
      <dsp:nvSpPr>
        <dsp:cNvPr id="0" name=""/>
        <dsp:cNvSpPr/>
      </dsp:nvSpPr>
      <dsp:spPr>
        <a:xfrm>
          <a:off x="3049464" y="3558772"/>
          <a:ext cx="1030907" cy="97396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E5BC7-F3CE-4B44-A535-20DF5A2261FE}">
      <dsp:nvSpPr>
        <dsp:cNvPr id="0" name=""/>
        <dsp:cNvSpPr/>
      </dsp:nvSpPr>
      <dsp:spPr>
        <a:xfrm>
          <a:off x="1926188" y="2648549"/>
          <a:ext cx="1035118" cy="9994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"Социальная поддержка и защита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1949605" y="2671966"/>
        <a:ext cx="988284" cy="975993"/>
      </dsp:txXfrm>
    </dsp:sp>
    <dsp:sp modelId="{4A08958B-3CC9-4152-A721-2D444F41DB4F}">
      <dsp:nvSpPr>
        <dsp:cNvPr id="0" name=""/>
        <dsp:cNvSpPr/>
      </dsp:nvSpPr>
      <dsp:spPr>
        <a:xfrm>
          <a:off x="1926188" y="3534601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2"/>
              </a:solidFill>
            </a:rPr>
            <a:t>353,5</a:t>
          </a:r>
          <a:endParaRPr lang="ru-RU" sz="1100" kern="1200" baseline="0" dirty="0">
            <a:solidFill>
              <a:schemeClr val="tx2"/>
            </a:solidFill>
          </a:endParaRPr>
        </a:p>
      </dsp:txBody>
      <dsp:txXfrm>
        <a:off x="2232350" y="3534601"/>
        <a:ext cx="728956" cy="332258"/>
      </dsp:txXfrm>
    </dsp:sp>
    <dsp:sp modelId="{D4DD21EA-0E30-4A40-9C96-708285B173DA}">
      <dsp:nvSpPr>
        <dsp:cNvPr id="0" name=""/>
        <dsp:cNvSpPr/>
      </dsp:nvSpPr>
      <dsp:spPr>
        <a:xfrm>
          <a:off x="1511972" y="3513376"/>
          <a:ext cx="1030907" cy="966477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F7B4-96CC-4FCB-9634-56CF3D0899FF}">
      <dsp:nvSpPr>
        <dsp:cNvPr id="0" name=""/>
        <dsp:cNvSpPr/>
      </dsp:nvSpPr>
      <dsp:spPr>
        <a:xfrm>
          <a:off x="381595" y="2691344"/>
          <a:ext cx="1035118" cy="9950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«Жилищно-коммунальное хозяйство и энергетика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на 2023-2028годы»</a:t>
          </a:r>
          <a:endParaRPr lang="ru-RU" sz="800" kern="1200" dirty="0"/>
        </a:p>
      </dsp:txBody>
      <dsp:txXfrm>
        <a:off x="404910" y="2714659"/>
        <a:ext cx="988488" cy="971744"/>
      </dsp:txXfrm>
    </dsp:sp>
    <dsp:sp modelId="{966C9881-FD12-4630-ACE5-DE8558BA726D}">
      <dsp:nvSpPr>
        <dsp:cNvPr id="0" name=""/>
        <dsp:cNvSpPr/>
      </dsp:nvSpPr>
      <dsp:spPr>
        <a:xfrm>
          <a:off x="326599" y="3692528"/>
          <a:ext cx="1035118" cy="332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/>
              </a:solidFill>
            </a:rPr>
            <a:t>718244,7</a:t>
          </a:r>
          <a:endParaRPr lang="ru-RU" sz="1200" kern="1200" dirty="0">
            <a:solidFill>
              <a:schemeClr val="tx2"/>
            </a:solidFill>
          </a:endParaRPr>
        </a:p>
      </dsp:txBody>
      <dsp:txXfrm>
        <a:off x="632761" y="3692528"/>
        <a:ext cx="728956" cy="332258"/>
      </dsp:txXfrm>
    </dsp:sp>
    <dsp:sp modelId="{BDA4FF66-0639-47C7-9E95-0280CCAF2B69}">
      <dsp:nvSpPr>
        <dsp:cNvPr id="0" name=""/>
        <dsp:cNvSpPr/>
      </dsp:nvSpPr>
      <dsp:spPr>
        <a:xfrm>
          <a:off x="0" y="3910273"/>
          <a:ext cx="941004" cy="79964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0.54493</cdr:y>
    </cdr:from>
    <cdr:to>
      <cdr:x>0.37218</cdr:x>
      <cdr:y>0.9444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3045073"/>
          <a:ext cx="3043975" cy="22322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dist="35921" dir="2700000" algn="ctr" rotWithShape="0">
            <a:schemeClr val="bg2"/>
          </a:outerShdw>
          <a:softEdge rad="317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0.45455</cdr:x>
      <cdr:y>0.05882</cdr:y>
    </cdr:from>
    <cdr:to>
      <cdr:x>0.6</cdr:x>
      <cdr:y>0.11765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00400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73414,3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0.64889</cdr:x>
      <cdr:y>0.49087</cdr:y>
    </cdr:from>
    <cdr:to>
      <cdr:x>1</cdr:x>
      <cdr:y>0.89315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139780" y="2403567"/>
          <a:ext cx="2781100" cy="1969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осуществление государственных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полномочий :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комиссии по делам несовершеннолетних за 2024 год 418,7 тыс.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административных комиссий  за 2024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181,3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осуществление полномочий по составлению (изменению)списков кандидатов в присяжные заседатели Федеральных судов общей юрисдикции в Российской Федерации 4,8 тыс. руб.</a:t>
          </a:r>
          <a:endParaRPr lang="ru-RU" sz="100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0.23189</cdr:x>
      <cdr:y>0.66766</cdr:y>
    </cdr:from>
    <cdr:to>
      <cdr:x>0.60253</cdr:x>
      <cdr:y>0.99422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2201" y="3471912"/>
          <a:ext cx="3024330" cy="1698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dist="35921" dir="2700000" algn="ctr" rotWithShape="0">
            <a:schemeClr val="bg2"/>
          </a:outerShdw>
          <a:softEdge rad="317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0.41854</cdr:x>
      <cdr:y>0.02667</cdr:y>
    </cdr:from>
    <cdr:to>
      <cdr:x>0.53538</cdr:x>
      <cdr:y>0.09334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3456384" y="144016"/>
          <a:ext cx="964883" cy="36005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0.58497</cdr:x>
      <cdr:y>0.57134</cdr:y>
    </cdr:from>
    <cdr:to>
      <cdr:x>1</cdr:x>
      <cdr:y>1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95180" y="2839839"/>
          <a:ext cx="3331220" cy="2130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dist="35921" dir="2700000" algn="ctr" rotWithShape="0">
            <a:schemeClr val="bg2"/>
          </a:outerShdw>
          <a:softEdge rad="6350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0.56388</cdr:y>
    </cdr:from>
    <cdr:to>
      <cdr:x>0.40425</cdr:x>
      <cdr:y>1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1238250" y="2341741"/>
          <a:ext cx="2724188" cy="181115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317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0.31655</cdr:y>
    </cdr:from>
    <cdr:to>
      <cdr:x>0.25681</cdr:x>
      <cdr:y>0.40288</cdr:y>
    </cdr:to>
    <cdr:sp macro="" textlink="">
      <cdr:nvSpPr>
        <cdr:cNvPr id="2" name="Rectangle 6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1584176"/>
          <a:ext cx="136815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342900" indent="-3429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3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800">
              <a:solidFill>
                <a:schemeClr val="tx1"/>
              </a:solidFill>
              <a:latin typeface="+mn-lt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2400">
              <a:solidFill>
                <a:schemeClr val="tx1"/>
              </a:solidFill>
              <a:latin typeface="+mn-lt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000">
              <a:solidFill>
                <a:schemeClr val="tx1"/>
              </a:solidFill>
              <a:latin typeface="+mn-lt"/>
            </a:defRPr>
          </a:lvl4pPr>
          <a:lvl5pPr marL="2057400" indent="-228600" algn="l" rtl="0" eaLnBrk="0" fontAlgn="base" hangingPunct="0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5pPr>
          <a:lvl6pPr marL="25146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6pPr>
          <a:lvl7pPr marL="29718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7pPr>
          <a:lvl8pPr marL="34290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8pPr>
          <a:lvl9pPr marL="38862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9pPr>
        </a:lstStyle>
        <a:p xmlns:a="http://schemas.openxmlformats.org/drawingml/2006/main">
          <a:pPr algn="ctr" eaLnBrk="1" hangingPunct="1">
            <a:lnSpc>
              <a:spcPct val="90000"/>
            </a:lnSpc>
            <a:buFontTx/>
            <a:buChar char="-"/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 за детей в ДДУ 3668,1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0.51363</cdr:x>
      <cdr:y>0.77698</cdr:y>
    </cdr:from>
    <cdr:to>
      <cdr:x>0.87857</cdr:x>
      <cdr:y>0.95443</cdr:y>
    </cdr:to>
    <cdr:sp macro="" textlink="">
      <cdr:nvSpPr>
        <cdr:cNvPr id="3" name="Rectangle 6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2736304" y="3888432"/>
          <a:ext cx="1944192" cy="8880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342900" indent="-3429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3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800">
              <a:solidFill>
                <a:schemeClr val="tx1"/>
              </a:solidFill>
              <a:latin typeface="+mn-lt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2400">
              <a:solidFill>
                <a:schemeClr val="tx1"/>
              </a:solidFill>
              <a:latin typeface="+mn-lt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000">
              <a:solidFill>
                <a:schemeClr val="tx1"/>
              </a:solidFill>
              <a:latin typeface="+mn-lt"/>
            </a:defRPr>
          </a:lvl4pPr>
          <a:lvl5pPr marL="2057400" indent="-228600" algn="l" rtl="0" eaLnBrk="0" fontAlgn="base" hangingPunct="0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5pPr>
          <a:lvl6pPr marL="25146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6pPr>
          <a:lvl7pPr marL="29718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7pPr>
          <a:lvl8pPr marL="34290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8pPr>
          <a:lvl9pPr marL="38862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9pPr>
        </a:lstStyle>
        <a:p xmlns:a="http://schemas.openxmlformats.org/drawingml/2006/main">
          <a:pPr marL="0" indent="0" algn="ctr" eaLnBrk="1" hangingPunct="1">
            <a:lnSpc>
              <a:spcPct val="90000"/>
            </a:lnSpc>
            <a:buNone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выплата Почетному гражданину 50 тыс. руб.</a:t>
          </a:r>
        </a:p>
        <a:p xmlns:a="http://schemas.openxmlformats.org/drawingml/2006/main">
          <a:pPr marL="0" indent="0" algn="ctr" eaLnBrk="1" hangingPunct="1">
            <a:lnSpc>
              <a:spcPct val="90000"/>
            </a:lnSpc>
            <a:buNone/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- Компенсация коммунальных услуг педагогическим работникам 2906,5 тыс. руб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0.2893</cdr:x>
      <cdr:y>0</cdr:y>
    </cdr:from>
    <cdr:to>
      <cdr:x>1</cdr:x>
      <cdr:y>0.51847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24857" y="0"/>
          <a:ext cx="3500297" cy="252027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317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D7CB-AED2-42A8-ADCD-7CCB1D42B022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ABCE9-6A4A-458A-8098-6AC2F9D50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8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8250" cy="3786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2787" indent="-29338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3517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2925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2333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1739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1147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0554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9962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38842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938842" eaLnBrk="1" hangingPunct="1">
                <a:defRPr/>
              </a:pPr>
              <a:t>16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2728" indent="-2933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3426" indent="-2346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2797" indent="-2346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2167" indent="-2346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153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090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0281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9649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8842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4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8250" cy="3786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2787" indent="-29338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3517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2925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2333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1739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1147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0554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9962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38842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938842" eaLnBrk="1" hangingPunct="1">
                <a:defRPr/>
              </a:pPr>
              <a:t>18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2728" indent="-2933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3426" indent="-2346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2797" indent="-2346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2167" indent="-2346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153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090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0281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9649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8842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0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8250" cy="3786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2787" indent="-29338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3517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2925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2333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1739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1147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0554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9962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38842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938842" eaLnBrk="1" hangingPunct="1">
                <a:defRPr/>
              </a:pPr>
              <a:t>19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2728" indent="-2933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3426" indent="-2346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2797" indent="-2346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2167" indent="-2346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153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090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0281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9649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8842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8250" cy="3786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2787" indent="-29338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3517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2925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2333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1739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1147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0554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9962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38842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938842" eaLnBrk="1" hangingPunct="1">
                <a:defRPr/>
              </a:pPr>
              <a:t>20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2728" indent="-2933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3426" indent="-2346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2797" indent="-2346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2167" indent="-2346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153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090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0281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9649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8842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0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8250" cy="3786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2787" indent="-29338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3517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2925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2333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1739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1147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0554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9962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38842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938842" eaLnBrk="1" hangingPunct="1">
                <a:defRPr/>
              </a:pPr>
              <a:t>21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2728" indent="-2933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3426" indent="-2346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2797" indent="-2346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2167" indent="-2346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153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090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0281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9649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8842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0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8250" cy="3786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2787" indent="-29338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3517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2925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2333" indent="-2347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1739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1147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0554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9962" indent="-234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38842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938842" eaLnBrk="1" hangingPunct="1">
                <a:defRPr/>
              </a:pPr>
              <a:t>22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2728" indent="-2933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3426" indent="-2346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2797" indent="-2346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2167" indent="-2346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153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0908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0281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9649" indent="-2346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8842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8F75-B886-46C4-9AED-2FD1B53C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9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83DA-0948-49D5-B8D4-2D61FCE92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F0AD-6AAD-4317-9F64-822E74FB6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8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FCAC-A641-4290-B5C2-71E544695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6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AA35-38FF-424D-B536-559F74F6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0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D9BD-7083-4EA8-83F4-253C8AC1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2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CF37-99A2-463E-86D2-AEF8ACB41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9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5F80-B7CC-4E94-8868-1A326DBDA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999D-13FF-472D-A2D8-B7F4030CC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5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9D21-A446-4D40-832C-6A0227C3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4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07FE-ED18-4F67-B26B-82283A34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2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FCFF-3C33-4CD0-AE00-1CAB5890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4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8D0C-BB2D-4F58-A94B-49A09C904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2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3E4C-4D5F-45ED-82EA-1DD556A0E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7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A22A4-AD2C-4561-9F23-0E4CE6E6B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8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1C1D-2782-4A65-914D-9E8293C58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4F1095A-BB48-4155-B255-44D081C77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5113338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2"/>
                </a:solidFill>
              </a:rPr>
              <a:t>Отчёт об исполнении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/>
                </a:solidFill>
              </a:rPr>
              <a:t>бюджета </a:t>
            </a:r>
            <a:r>
              <a:rPr lang="ru-RU" b="1" dirty="0" err="1" smtClean="0">
                <a:solidFill>
                  <a:schemeClr val="bg2"/>
                </a:solidFill>
              </a:rPr>
              <a:t>Максатихинского</a:t>
            </a:r>
            <a:r>
              <a:rPr lang="ru-RU" b="1" dirty="0" smtClean="0">
                <a:solidFill>
                  <a:schemeClr val="bg2"/>
                </a:solidFill>
              </a:rPr>
              <a:t> муниципального округа   за 2024 год</a:t>
            </a:r>
            <a:endParaRPr lang="ru-RU" b="1" i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5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непрограммных направлений деятельности муниципального образования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за 2024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4994" y="3303567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791" y="4849872"/>
            <a:ext cx="17666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1061,2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9912" y="4553705"/>
            <a:ext cx="2442144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представительных 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6581" y="5707868"/>
            <a:ext cx="17354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58,4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9067" y="1628800"/>
            <a:ext cx="244214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средств резервного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4492" y="2348880"/>
            <a:ext cx="147899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016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767027"/>
              </p:ext>
            </p:extLst>
          </p:nvPr>
        </p:nvGraphicFramePr>
        <p:xfrm>
          <a:off x="800100" y="1028700"/>
          <a:ext cx="7694613" cy="54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расходов бюджета 2024 года.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524328" y="705297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за 2024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2820496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182" y="2852936"/>
            <a:ext cx="237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-МП «Управление муниципальным имуществом»  5749,8 тыс.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деятельности органов местного самоуправления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9560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и исполнение расходов бюджета по разделу 0400 «Национальная  экономика» за 2024 год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84941475"/>
              </p:ext>
            </p:extLst>
          </p:nvPr>
        </p:nvGraphicFramePr>
        <p:xfrm>
          <a:off x="50800" y="2336800"/>
          <a:ext cx="4978400" cy="446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90142030"/>
              </p:ext>
            </p:extLst>
          </p:nvPr>
        </p:nvGraphicFramePr>
        <p:xfrm>
          <a:off x="3131840" y="1052736"/>
          <a:ext cx="60486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45121"/>
              </p:ext>
            </p:extLst>
          </p:nvPr>
        </p:nvGraphicFramePr>
        <p:xfrm>
          <a:off x="-324544" y="2996952"/>
          <a:ext cx="445404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1115616" y="1340768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8867655"/>
              </p:ext>
            </p:extLst>
          </p:nvPr>
        </p:nvGraphicFramePr>
        <p:xfrm>
          <a:off x="663575" y="965200"/>
          <a:ext cx="8159750" cy="520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расходов бюджета по подразделу 0408 «Транспорт» за 2024 год.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084168" y="1124744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14081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54966458"/>
              </p:ext>
            </p:extLst>
          </p:nvPr>
        </p:nvGraphicFramePr>
        <p:xfrm>
          <a:off x="23614" y="1340768"/>
          <a:ext cx="90424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159" y="260648"/>
            <a:ext cx="8569325" cy="863823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расходов бюджета по подразделу                                                                       0409 «Дорожное хозяйство (дорожные фонды)» за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67744" y="146156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7811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7344" y="359924"/>
            <a:ext cx="6534725" cy="122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just"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Оборудование автомобильных дорог общего пользования  местного значения в целях обеспечения безопасности дорожного движения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="" xmlns:a16="http://schemas.microsoft.com/office/drawing/2014/main" id="{8AEFE27E-50D0-42BE-A8E4-85CA3D13D96C}"/>
              </a:ext>
            </a:extLst>
          </p:cNvPr>
          <p:cNvSpPr/>
          <p:nvPr/>
        </p:nvSpPr>
        <p:spPr>
          <a:xfrm>
            <a:off x="6710400" y="6390698"/>
            <a:ext cx="2433600" cy="365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34E60-3563-4591-9B99-A4703BADCF12}" type="slidenum">
              <a:rPr kumimoji="0" lang="ru-RU" sz="1600" b="0" i="0" u="none" strike="noStrike" kern="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A66846A-0812-4006-AF2C-33246A7A3F0B}"/>
              </a:ext>
            </a:extLst>
          </p:cNvPr>
          <p:cNvSpPr/>
          <p:nvPr/>
        </p:nvSpPr>
        <p:spPr>
          <a:xfrm>
            <a:off x="220035" y="5282084"/>
            <a:ext cx="791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уличному освещению улиц п.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(переулок Почтовый, ул. Братьев Даниловых, 2-ая Железнодорожная) и сельских населенных пунктов (Рыбинское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Заручье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Фабрика)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549" y="71013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81E43B6-2568-48BB-9B50-BBEAD60D01F7}"/>
              </a:ext>
            </a:extLst>
          </p:cNvPr>
          <p:cNvSpPr/>
          <p:nvPr/>
        </p:nvSpPr>
        <p:spPr>
          <a:xfrm>
            <a:off x="1223628" y="1125708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FE57BB-0D91-4FFF-8AF3-B54C2352DE8B}"/>
              </a:ext>
            </a:extLst>
          </p:cNvPr>
          <p:cNvSpPr/>
          <p:nvPr/>
        </p:nvSpPr>
        <p:spPr>
          <a:xfrm>
            <a:off x="-1837899" y="537793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76F6CE3-5D9D-4C25-8980-5F47B649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9" y="-202083"/>
            <a:ext cx="2052228" cy="1531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DBE252-C444-4784-9393-1C919214E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079462"/>
            <a:ext cx="3965908" cy="42026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979C571-B9FE-45A6-B055-8D7E6D354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2" y="1079462"/>
            <a:ext cx="3360235" cy="42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Исполнение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 по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05 «Жилищно-коммунальное хозяйство» за 2024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836712"/>
            <a:ext cx="2540261" cy="19051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5959"/>
              </p:ext>
            </p:extLst>
          </p:nvPr>
        </p:nvGraphicFramePr>
        <p:xfrm>
          <a:off x="323527" y="836712"/>
          <a:ext cx="8588933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25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560" y="359924"/>
            <a:ext cx="8130509" cy="4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Газификация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Максатихинского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муниципального округа Тверской области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xmlns="" id="{8AEFE27E-50D0-42BE-A8E4-85CA3D13D96C}"/>
              </a:ext>
            </a:extLst>
          </p:cNvPr>
          <p:cNvSpPr/>
          <p:nvPr/>
        </p:nvSpPr>
        <p:spPr>
          <a:xfrm>
            <a:off x="6710400" y="6390698"/>
            <a:ext cx="2433600" cy="365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A66846A-0812-4006-AF2C-33246A7A3F0B}"/>
              </a:ext>
            </a:extLst>
          </p:cNvPr>
          <p:cNvSpPr/>
          <p:nvPr/>
        </p:nvSpPr>
        <p:spPr>
          <a:xfrm>
            <a:off x="395536" y="5282085"/>
            <a:ext cx="428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внутрипоселковых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газовых сетей за счет средств областного бюджета в сумме 447982,3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за счет средств местного бюджета в сумме 49775,8 тыс. руб.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549" y="71013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5" y="35998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8BB6F5-C01B-4F0A-B601-CE57084C3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8799"/>
            <a:ext cx="4281278" cy="2880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D1C2A7-7DD9-437E-B480-6FF84FB62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28799"/>
            <a:ext cx="4001638" cy="28803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66846A-0812-4006-AF2C-33246A7A3F0B}"/>
              </a:ext>
            </a:extLst>
          </p:cNvPr>
          <p:cNvSpPr/>
          <p:nvPr/>
        </p:nvSpPr>
        <p:spPr>
          <a:xfrm>
            <a:off x="4860031" y="5097418"/>
            <a:ext cx="4001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-модульных котельных за счет средств, поступивших от публично-правовой компании «Фонд развития территорий», в сумме 135808,5 тыс. руб.; за счет средств областного бюджета в сумме 50329,7 тыс. руб.; за счет средств местного бюджета в сумме 5592,3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7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7344" y="359924"/>
            <a:ext cx="6534725" cy="122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just"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Обустройство общественных пространств и дворовых территорий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="" xmlns:a16="http://schemas.microsoft.com/office/drawing/2014/main" id="{8AEFE27E-50D0-42BE-A8E4-85CA3D13D96C}"/>
              </a:ext>
            </a:extLst>
          </p:cNvPr>
          <p:cNvSpPr/>
          <p:nvPr/>
        </p:nvSpPr>
        <p:spPr>
          <a:xfrm>
            <a:off x="6710400" y="6390698"/>
            <a:ext cx="2433600" cy="365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34E60-3563-4591-9B99-A4703BADCF12}" type="slidenum">
              <a:rPr kumimoji="0" lang="ru-RU" sz="1600" b="0" i="0" u="none" strike="noStrike" kern="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A66846A-0812-4006-AF2C-33246A7A3F0B}"/>
              </a:ext>
            </a:extLst>
          </p:cNvPr>
          <p:cNvSpPr/>
          <p:nvPr/>
        </p:nvSpPr>
        <p:spPr>
          <a:xfrm>
            <a:off x="220035" y="5282085"/>
            <a:ext cx="8209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благоустройству парковой зоны в п.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памятником Ленину на пл. Свободы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549" y="71013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81E43B6-2568-48BB-9B50-BBEAD60D01F7}"/>
              </a:ext>
            </a:extLst>
          </p:cNvPr>
          <p:cNvSpPr/>
          <p:nvPr/>
        </p:nvSpPr>
        <p:spPr>
          <a:xfrm>
            <a:off x="1223628" y="1125708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FE57BB-0D91-4FFF-8AF3-B54C2352DE8B}"/>
              </a:ext>
            </a:extLst>
          </p:cNvPr>
          <p:cNvSpPr/>
          <p:nvPr/>
        </p:nvSpPr>
        <p:spPr>
          <a:xfrm>
            <a:off x="-1837899" y="537793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8A8DB5-4F72-4A4D-A3DD-7FEDBFACE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5" y="1163516"/>
            <a:ext cx="3884421" cy="39942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3B57FE9-A2A9-4980-B0EC-F517CAE67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21" y="1163516"/>
            <a:ext cx="4112804" cy="39942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F5E1CED-0D09-4366-83F7-06A143F0D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09" y="-192629"/>
            <a:ext cx="195698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dirty="0" smtClean="0"/>
              <a:t>Доходная часть бюджета </a:t>
            </a:r>
            <a:r>
              <a:rPr lang="ru-RU" sz="2800" b="1" i="1" dirty="0" err="1" smtClean="0"/>
              <a:t>Максатихинского</a:t>
            </a:r>
            <a:r>
              <a:rPr lang="ru-RU" sz="2800" b="1" i="1" dirty="0" smtClean="0"/>
              <a:t> муниципального округа на 01.01.2025г</a:t>
            </a:r>
            <a:r>
              <a:rPr lang="ru-RU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i="1" dirty="0" smtClean="0"/>
              <a:t>	</a:t>
            </a:r>
            <a:r>
              <a:rPr lang="ru-RU" sz="2400" b="1" i="1" dirty="0" smtClean="0"/>
              <a:t>Доходная часть бюджета муниципального округа по состоянию на 01.01.2025 года исполнена на 83,2 % (предусмотрено в бюджете на 2024 г.  1 598 883,5 </a:t>
            </a:r>
            <a:r>
              <a:rPr lang="ru-RU" sz="2400" b="1" i="1" dirty="0" err="1" smtClean="0"/>
              <a:t>тыс.руб</a:t>
            </a:r>
            <a:r>
              <a:rPr lang="ru-RU" sz="2400" b="1" i="1" dirty="0" smtClean="0"/>
              <a:t>., исполнено за 2024 год   1 329 581,9 </a:t>
            </a:r>
            <a:r>
              <a:rPr lang="ru-RU" sz="2400" b="1" i="1" dirty="0" err="1" smtClean="0"/>
              <a:t>тыс.руб</a:t>
            </a:r>
            <a:r>
              <a:rPr lang="ru-RU" sz="2400" b="1" i="1" dirty="0" smtClean="0"/>
              <a:t>.) в том числе: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- налоговые и неналоговые доходы на 111,0 %    (188 272,1 </a:t>
            </a:r>
            <a:r>
              <a:rPr lang="ru-RU" sz="2400" b="1" i="1" dirty="0" err="1" smtClean="0"/>
              <a:t>тыс.руб</a:t>
            </a:r>
            <a:r>
              <a:rPr lang="ru-RU" sz="2400" b="1" i="1" dirty="0" smtClean="0"/>
              <a:t>. и 209 009,9 </a:t>
            </a:r>
            <a:r>
              <a:rPr lang="ru-RU" sz="2400" b="1" i="1" dirty="0" err="1" smtClean="0"/>
              <a:t>тыс.руб</a:t>
            </a:r>
            <a:r>
              <a:rPr lang="ru-RU" sz="2400" b="1" i="1" dirty="0" smtClean="0"/>
              <a:t>. соответственно);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- безвозмездные поступления  на 79,4%                (1 410 611,4 </a:t>
            </a:r>
            <a:r>
              <a:rPr lang="ru-RU" sz="2400" b="1" i="1" dirty="0" err="1" smtClean="0"/>
              <a:t>тыс.руб</a:t>
            </a:r>
            <a:r>
              <a:rPr lang="ru-RU" sz="2400" b="1" i="1" dirty="0" smtClean="0"/>
              <a:t>. и 1 120 572,0 </a:t>
            </a:r>
            <a:r>
              <a:rPr lang="ru-RU" sz="2400" b="1" i="1" dirty="0" err="1" smtClean="0"/>
              <a:t>тыс.руб</a:t>
            </a:r>
            <a:r>
              <a:rPr lang="ru-RU" sz="2400" b="1" i="1" dirty="0" smtClean="0"/>
              <a:t>.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365098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4" y="359924"/>
            <a:ext cx="8027695" cy="4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поддержки местных инициатив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xmlns="" id="{8AEFE27E-50D0-42BE-A8E4-85CA3D13D96C}"/>
              </a:ext>
            </a:extLst>
          </p:cNvPr>
          <p:cNvSpPr/>
          <p:nvPr/>
        </p:nvSpPr>
        <p:spPr>
          <a:xfrm>
            <a:off x="6710400" y="6390698"/>
            <a:ext cx="2433600" cy="365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A66846A-0812-4006-AF2C-33246A7A3F0B}"/>
              </a:ext>
            </a:extLst>
          </p:cNvPr>
          <p:cNvSpPr/>
          <p:nvPr/>
        </p:nvSpPr>
        <p:spPr>
          <a:xfrm>
            <a:off x="220035" y="5282085"/>
            <a:ext cx="8834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поддержки местных инициатив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обустроена детская  спортивно-игровая площадка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х. Заречье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549" y="71013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5" y="35998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8BB6F5-C01B-4F0A-B601-CE57084C3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316285"/>
            <a:ext cx="3539949" cy="3055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D1C2A7-7DD9-437E-B480-6FF84FB62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16285"/>
            <a:ext cx="4073649" cy="30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4" y="359924"/>
            <a:ext cx="8027695" cy="4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поддержки местных инициатив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xmlns="" id="{8AEFE27E-50D0-42BE-A8E4-85CA3D13D96C}"/>
              </a:ext>
            </a:extLst>
          </p:cNvPr>
          <p:cNvSpPr/>
          <p:nvPr/>
        </p:nvSpPr>
        <p:spPr>
          <a:xfrm>
            <a:off x="6710400" y="6390698"/>
            <a:ext cx="2433600" cy="365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A66846A-0812-4006-AF2C-33246A7A3F0B}"/>
              </a:ext>
            </a:extLst>
          </p:cNvPr>
          <p:cNvSpPr/>
          <p:nvPr/>
        </p:nvSpPr>
        <p:spPr>
          <a:xfrm>
            <a:off x="220035" y="5282085"/>
            <a:ext cx="8834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поддержки местных инициатив обустроена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спортивно-детская площадка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Кистутово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549" y="71013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5" y="35998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8BB6F5-C01B-4F0A-B601-CE57084C3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316285"/>
            <a:ext cx="3539949" cy="3055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D1C2A7-7DD9-437E-B480-6FF84FB62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16285"/>
            <a:ext cx="4073648" cy="30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560" y="359924"/>
            <a:ext cx="8130509" cy="4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поддержки местных инициатив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xmlns="" id="{8AEFE27E-50D0-42BE-A8E4-85CA3D13D96C}"/>
              </a:ext>
            </a:extLst>
          </p:cNvPr>
          <p:cNvSpPr/>
          <p:nvPr/>
        </p:nvSpPr>
        <p:spPr>
          <a:xfrm>
            <a:off x="6710400" y="6390698"/>
            <a:ext cx="2433600" cy="36528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A66846A-0812-4006-AF2C-33246A7A3F0B}"/>
              </a:ext>
            </a:extLst>
          </p:cNvPr>
          <p:cNvSpPr/>
          <p:nvPr/>
        </p:nvSpPr>
        <p:spPr>
          <a:xfrm>
            <a:off x="220035" y="5282085"/>
            <a:ext cx="8834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поддержки местных инициатив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благоустроено кладбище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п.Гостиница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549" y="71013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5" y="35998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8BB6F5-C01B-4F0A-B601-CE57084C3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6285"/>
            <a:ext cx="3456383" cy="3055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D1C2A7-7DD9-437E-B480-6FF84FB62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16286"/>
            <a:ext cx="4073648" cy="30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8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84250766"/>
              </p:ext>
            </p:extLst>
          </p:nvPr>
        </p:nvGraphicFramePr>
        <p:xfrm>
          <a:off x="596900" y="1165225"/>
          <a:ext cx="8026400" cy="497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расходов бюджета по разделу 07 «Образование» за 2024 год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380312" y="1124744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</a:rPr>
              <a:t>Кассовое исполнение по  подразделам 0701, 0702, 0703, 0709  за 2024 год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1800" dirty="0" smtClean="0"/>
              <a:t>8 школ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pPr algn="ctr">
              <a:buFontTx/>
              <a:buNone/>
            </a:pPr>
            <a:r>
              <a:rPr lang="ru-RU" sz="1800" dirty="0"/>
              <a:t>7</a:t>
            </a:r>
            <a:r>
              <a:rPr lang="ru-RU" sz="1800" dirty="0" smtClean="0"/>
              <a:t> садов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pPr algn="ctr">
              <a:buFontTx/>
              <a:buNone/>
            </a:pPr>
            <a:r>
              <a:rPr lang="ru-RU" sz="1800" dirty="0" smtClean="0"/>
              <a:t>3 учреждения дополнительного образования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pPr algn="ctr">
              <a:buFontTx/>
              <a:buNone/>
            </a:pPr>
            <a:r>
              <a:rPr lang="ru-RU" sz="1800" dirty="0" smtClean="0"/>
              <a:t>Управление образования администрации </a:t>
            </a:r>
            <a:r>
              <a:rPr lang="ru-RU" sz="1800" dirty="0" err="1" smtClean="0"/>
              <a:t>Максатихинского</a:t>
            </a:r>
            <a:r>
              <a:rPr lang="ru-RU" sz="1800" dirty="0" smtClean="0"/>
              <a:t> муниципального округа Тверской области</a:t>
            </a:r>
          </a:p>
          <a:p>
            <a:pPr algn="ctr">
              <a:buFontTx/>
              <a:buNone/>
            </a:pPr>
            <a:endParaRPr lang="ru-RU" sz="1800" dirty="0"/>
          </a:p>
          <a:p>
            <a:pPr>
              <a:buFontTx/>
              <a:buNone/>
            </a:pPr>
            <a:endParaRPr lang="ru-RU" sz="1800" dirty="0" smtClean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471762"/>
              </p:ext>
            </p:extLst>
          </p:nvPr>
        </p:nvGraphicFramePr>
        <p:xfrm>
          <a:off x="4127500" y="1587500"/>
          <a:ext cx="49403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7092280" y="836712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Финансирование  7 дошкольных образовательных учреждений за 2024 год составило 107473,0 тыс. руб.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308304" y="1124744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29308"/>
              </p:ext>
            </p:extLst>
          </p:nvPr>
        </p:nvGraphicFramePr>
        <p:xfrm>
          <a:off x="611560" y="1052736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Финансирование 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8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общеобразовательных учреждений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2024 год составило 221579,6 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308304" y="1124744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18056"/>
              </p:ext>
            </p:extLst>
          </p:nvPr>
        </p:nvGraphicFramePr>
        <p:xfrm>
          <a:off x="611560" y="1052736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22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Финансирование  3 </a:t>
            </a:r>
            <a:r>
              <a:rPr lang="ru-RU" sz="1400" b="1" dirty="0" smtClean="0">
                <a:latin typeface="Times New Roman" pitchFamily="18" charset="0"/>
              </a:rPr>
              <a:t>образовательных  учреждений </a:t>
            </a:r>
            <a:r>
              <a:rPr lang="ru-RU" sz="1400" b="1" dirty="0">
                <a:latin typeface="Times New Roman" pitchFamily="18" charset="0"/>
              </a:rPr>
              <a:t>дополнительного образования детей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2024 год составило  18077,1 тыс. руб.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308304" y="1124744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22083"/>
              </p:ext>
            </p:extLst>
          </p:nvPr>
        </p:nvGraphicFramePr>
        <p:xfrm>
          <a:off x="467544" y="980728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411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1242924"/>
              </p:ext>
            </p:extLst>
          </p:nvPr>
        </p:nvGraphicFramePr>
        <p:xfrm>
          <a:off x="395536" y="764704"/>
          <a:ext cx="8420612" cy="51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расходов бюджета по разделу 08 «Культура и кинематография» за 2024 год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452320" y="1196752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91" y="1477228"/>
            <a:ext cx="2724187" cy="18111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 стрелкой 40"/>
          <p:cNvCxnSpPr>
            <a:stCxn id="38" idx="2"/>
            <a:endCxn id="31" idx="0"/>
          </p:cNvCxnSpPr>
          <p:nvPr/>
        </p:nvCxnSpPr>
        <p:spPr>
          <a:xfrm flipH="1">
            <a:off x="5232177" y="3915193"/>
            <a:ext cx="2" cy="47469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3621" y="81036"/>
            <a:ext cx="8348104" cy="954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РП 0801 «Культура» в разрезе муниципальных учреждений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0152144"/>
              </p:ext>
            </p:extLst>
          </p:nvPr>
        </p:nvGraphicFramePr>
        <p:xfrm>
          <a:off x="121480" y="1148644"/>
          <a:ext cx="2951544" cy="240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277668" y="1337533"/>
            <a:ext cx="4327284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досуга» на сохранение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культурно-досуговой деятельности 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 20950,6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7043" y="4389885"/>
            <a:ext cx="2190268" cy="8617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</a:t>
            </a:r>
            <a:r>
              <a:rPr lang="ru-RU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Максатихинский</a:t>
            </a:r>
            <a:r>
              <a:rPr lang="ru-RU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центральный Дом культуры» 13551,7 </a:t>
            </a:r>
            <a:r>
              <a:rPr lang="ru-RU" sz="12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249" y="1059224"/>
            <a:ext cx="2002421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КАЗЕННЫЕ </a:t>
            </a:r>
            <a:r>
              <a:rPr lang="ru-RU" sz="1000" dirty="0" smtClean="0">
                <a:solidFill>
                  <a:srgbClr val="000000"/>
                </a:solidFill>
              </a:rPr>
              <a:t>УЧРЕЖДЕНИЯ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773" y="4491697"/>
            <a:ext cx="3059999" cy="692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"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Максатихинская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МЦБ" на сохранение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библиотечного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16929,2 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68377" y="1945423"/>
            <a:ext cx="161311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"МКМ им.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А.Е.Смусенка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сохранение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музейного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670,2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254180" y="1331136"/>
            <a:ext cx="72009" cy="316056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5" idx="1"/>
          </p:cNvCxnSpPr>
          <p:nvPr/>
        </p:nvCxnSpPr>
        <p:spPr>
          <a:xfrm>
            <a:off x="1565870" y="1662710"/>
            <a:ext cx="602507" cy="115987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417670" y="1124744"/>
            <a:ext cx="1859998" cy="75965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30968" y="3668972"/>
            <a:ext cx="2002421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</a:rPr>
              <a:t>БЮДЖЕТНОЕ УЧРЕЖДЕНИЕ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5047560"/>
            <a:ext cx="2720990" cy="18111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389" y="3915193"/>
            <a:ext cx="2724188" cy="18111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4251002"/>
              </p:ext>
            </p:extLst>
          </p:nvPr>
        </p:nvGraphicFramePr>
        <p:xfrm>
          <a:off x="519113" y="815975"/>
          <a:ext cx="81788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Исполнение доходов бюджета муниципального округа на 01.01.2025г.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524328" y="692696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5378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Оплата коммунальных услуг по отраслям (бюджет) за 2024 год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68742173"/>
              </p:ext>
            </p:extLst>
          </p:nvPr>
        </p:nvGraphicFramePr>
        <p:xfrm>
          <a:off x="4499992" y="3861048"/>
          <a:ext cx="4248472" cy="287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913462"/>
              </p:ext>
            </p:extLst>
          </p:nvPr>
        </p:nvGraphicFramePr>
        <p:xfrm>
          <a:off x="3707904" y="764704"/>
          <a:ext cx="59182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83079206"/>
              </p:ext>
            </p:extLst>
          </p:nvPr>
        </p:nvGraphicFramePr>
        <p:xfrm>
          <a:off x="50800" y="764704"/>
          <a:ext cx="4292600" cy="318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42422"/>
              </p:ext>
            </p:extLst>
          </p:nvPr>
        </p:nvGraphicFramePr>
        <p:xfrm>
          <a:off x="381000" y="3987800"/>
          <a:ext cx="4165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3779912" y="1196752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29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и исполнение расходов бюджета по подразделу 10 «Социальная политика» за 2024 год.</a:t>
            </a:r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8987077"/>
              </p:ext>
            </p:extLst>
          </p:nvPr>
        </p:nvGraphicFramePr>
        <p:xfrm>
          <a:off x="3419872" y="1160748"/>
          <a:ext cx="6019800" cy="524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6876256" y="980728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3373501"/>
              </p:ext>
            </p:extLst>
          </p:nvPr>
        </p:nvGraphicFramePr>
        <p:xfrm>
          <a:off x="457200" y="1600200"/>
          <a:ext cx="47628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96938"/>
              </p:ext>
            </p:extLst>
          </p:nvPr>
        </p:nvGraphicFramePr>
        <p:xfrm>
          <a:off x="35496" y="1340768"/>
          <a:ext cx="5327430" cy="50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51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кассовых показателей расходов бюджета по разделу 11 «Физическая культура и спорт» за 2024 год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2100" dirty="0" smtClean="0"/>
          </a:p>
          <a:p>
            <a:pPr algn="ctr" eaLnBrk="1" hangingPunct="1">
              <a:lnSpc>
                <a:spcPct val="90000"/>
              </a:lnSpc>
            </a:pPr>
            <a:endParaRPr lang="ru-RU" sz="2100" dirty="0"/>
          </a:p>
          <a:p>
            <a:pPr algn="ctr" eaLnBrk="1" hangingPunct="1">
              <a:lnSpc>
                <a:spcPct val="90000"/>
              </a:lnSpc>
            </a:pPr>
            <a:r>
              <a:rPr lang="ru-RU" sz="2100" dirty="0" smtClean="0"/>
              <a:t>В 2023 году на содержание муниципального спортивного центра с игровым залом направлено 6195,7 тыс. руб.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ru-RU" sz="21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ru-RU" sz="21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ru-RU" sz="2100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sz="2100" dirty="0" smtClean="0"/>
              <a:t>На проведение спортивных мероприятий направлено </a:t>
            </a:r>
            <a:r>
              <a:rPr lang="ru-RU" sz="2100" dirty="0"/>
              <a:t> </a:t>
            </a:r>
            <a:r>
              <a:rPr lang="ru-RU" sz="2100" dirty="0" smtClean="0"/>
              <a:t>1000,0 </a:t>
            </a:r>
            <a:r>
              <a:rPr lang="ru-RU" sz="2100" dirty="0" err="1" smtClean="0"/>
              <a:t>тыс.руб</a:t>
            </a:r>
            <a:r>
              <a:rPr lang="ru-RU" sz="2100" dirty="0" smtClean="0"/>
              <a:t>.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2906573"/>
              </p:ext>
            </p:extLst>
          </p:nvPr>
        </p:nvGraphicFramePr>
        <p:xfrm>
          <a:off x="50800" y="1412776"/>
          <a:ext cx="4925154" cy="486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7236296" y="1340768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00895"/>
              </p:ext>
            </p:extLst>
          </p:nvPr>
        </p:nvGraphicFramePr>
        <p:xfrm>
          <a:off x="0" y="2060848"/>
          <a:ext cx="5327430" cy="50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3371244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муниципального округа за 2022-2024г.</a:t>
            </a:r>
          </a:p>
        </p:txBody>
      </p:sp>
    </p:spTree>
    <p:extLst>
      <p:ext uri="{BB962C8B-B14F-4D97-AF65-F5344CB8AC3E}">
        <p14:creationId xmlns:p14="http://schemas.microsoft.com/office/powerpoint/2010/main" val="194294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       за 2022-2024годы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10093468"/>
              </p:ext>
            </p:extLst>
          </p:nvPr>
        </p:nvGraphicFramePr>
        <p:xfrm>
          <a:off x="-265113" y="1244600"/>
          <a:ext cx="6867526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1222271"/>
              </p:ext>
            </p:extLst>
          </p:nvPr>
        </p:nvGraphicFramePr>
        <p:xfrm>
          <a:off x="5292080" y="1916832"/>
          <a:ext cx="416083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7092280" y="1412776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2564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8293181"/>
              </p:ext>
            </p:extLst>
          </p:nvPr>
        </p:nvGraphicFramePr>
        <p:xfrm>
          <a:off x="1309688" y="1041400"/>
          <a:ext cx="7094537" cy="51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Исполнение бюджета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по налоговым и неналоговым доходам на 01.01.2025г.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020272" y="908720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163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dirty="0" smtClean="0"/>
              <a:t>Расходная часть бюджета муниципального района за 2024 год</a:t>
            </a:r>
            <a:r>
              <a:rPr lang="ru-RU" sz="4000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		</a:t>
            </a:r>
            <a:r>
              <a:rPr lang="ru-RU" sz="2200" b="1" i="1" dirty="0" smtClean="0"/>
              <a:t>Расходная часть бюджета муниципального района на 01.01.25 года исполнена на 78,4%                    (назначено на год 1679949,7 </a:t>
            </a:r>
            <a:r>
              <a:rPr lang="ru-RU" sz="2200" b="1" i="1" dirty="0" err="1" smtClean="0"/>
              <a:t>т.р</a:t>
            </a:r>
            <a:r>
              <a:rPr lang="ru-RU" sz="2200" b="1" i="1" dirty="0" smtClean="0"/>
              <a:t>., исполнено 1317218,7 </a:t>
            </a:r>
            <a:r>
              <a:rPr lang="ru-RU" sz="2200" b="1" i="1" dirty="0" err="1" smtClean="0"/>
              <a:t>т.р</a:t>
            </a:r>
            <a:r>
              <a:rPr lang="ru-RU" sz="2200" b="1" i="1" dirty="0" smtClean="0"/>
              <a:t>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200" b="1" i="1" dirty="0" smtClean="0"/>
              <a:t>		Доля расходов бюджета муниципального округа расходы на социальную сферу – образование, культуру и кинематографию, физическую культуру и спорт, социальную политику в общей сумме годовых назначений составляет 27% и равна 453908,7 </a:t>
            </a:r>
            <a:r>
              <a:rPr lang="ru-RU" sz="2200" b="1" i="1" dirty="0" err="1" smtClean="0"/>
              <a:t>т.р</a:t>
            </a:r>
            <a:r>
              <a:rPr lang="ru-RU" sz="2200" b="1" i="1" dirty="0" smtClean="0"/>
              <a:t>., в сумме исполнения бюджета на 01.01.2025 г. 33,6% и 443159,6 </a:t>
            </a:r>
            <a:r>
              <a:rPr lang="ru-RU" sz="2200" b="1" i="1" dirty="0" err="1" smtClean="0"/>
              <a:t>т.р</a:t>
            </a:r>
            <a:r>
              <a:rPr lang="ru-RU" sz="2200" b="1" i="1" dirty="0" smtClean="0"/>
              <a:t>. соответственно.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200" b="1" i="1" dirty="0"/>
              <a:t>	</a:t>
            </a:r>
            <a:r>
              <a:rPr lang="ru-RU" sz="2200" b="1" i="1" dirty="0" smtClean="0"/>
              <a:t>	</a:t>
            </a:r>
            <a:r>
              <a:rPr lang="ru-RU" sz="2200" b="1" i="1" dirty="0" smtClean="0">
                <a:solidFill>
                  <a:srgbClr val="000000"/>
                </a:solidFill>
              </a:rPr>
              <a:t>Дефицит бюджета на 01.01.2025 года по плану составил 58048,5 тыс. руб., фактически профицит 12363,2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618972"/>
              </p:ext>
            </p:extLst>
          </p:nvPr>
        </p:nvGraphicFramePr>
        <p:xfrm>
          <a:off x="915988" y="968375"/>
          <a:ext cx="7845425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муниципального округа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за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2022-2024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812360" y="548680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01229754"/>
              </p:ext>
            </p:extLst>
          </p:nvPr>
        </p:nvGraphicFramePr>
        <p:xfrm>
          <a:off x="364902" y="777254"/>
          <a:ext cx="8414196" cy="530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29600" cy="4397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расходов  района по разделам за 2022-2024 годы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956376" y="476672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8756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Исполнение программных направлений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за 2024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85871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8100392" y="1232756"/>
            <a:ext cx="914400" cy="360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тыс.руб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24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28764</TotalTime>
  <Words>2248</Words>
  <Application>Microsoft Office PowerPoint</Application>
  <PresentationFormat>Экран (4:3)</PresentationFormat>
  <Paragraphs>287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Отчёт об исполнении бюджета Максатихинского муниципального округа   за 2024 год</vt:lpstr>
      <vt:lpstr>Доходная часть бюджета Максатихинского муниципального округа на 01.01.2025г </vt:lpstr>
      <vt:lpstr>Исполнение доходов бюджета муниципального округа на 01.01.2025г.</vt:lpstr>
      <vt:lpstr>Динамика доходов бюджета Максатихинского муниципального округа        за 2022-2024годы</vt:lpstr>
      <vt:lpstr>Исполнение бюджета Максатихинского муниципального округа по налоговым и неналоговым доходам на 01.01.2025г.</vt:lpstr>
      <vt:lpstr>Расходная часть бюджета муниципального района за 2024 год </vt:lpstr>
      <vt:lpstr>Расходы бюджета муниципального округа за 2022-2024 годы</vt:lpstr>
      <vt:lpstr>Динамика расходов  района по разделам за 2022-2024 годы</vt:lpstr>
      <vt:lpstr>Исполнение программных направлений деятельности муниципального образования Максатихинский муниципальный округ за 2024 год</vt:lpstr>
      <vt:lpstr>Презентация PowerPoint</vt:lpstr>
      <vt:lpstr>Структура кассовых показателей расходов бюджета 2024 года.</vt:lpstr>
      <vt:lpstr>Расходы по разделу 01 «Общегосударственные вопросы» за 2024 год</vt:lpstr>
      <vt:lpstr>Структура кассовых показателей и исполнение расходов бюджета по разделу 0400 «Национальная  экономика» за 2024 год</vt:lpstr>
      <vt:lpstr>Структура кассовых показателей расходов бюджета по подразделу 0408 «Транспорт» за 2024 год.</vt:lpstr>
      <vt:lpstr>Структура кассовых показателей расходов бюджета по подразделу                                                                       0409 «Дорожное хозяйство (дорожные фонды)» за 2024 год.</vt:lpstr>
      <vt:lpstr>Презентация PowerPoint</vt:lpstr>
      <vt:lpstr>Исполнение расходов бюджета по разделу 05 «Жилищно-коммунальное хозяйство»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кассовых показателей расходов бюджета по разделу 07 «Образование» за 2024 год </vt:lpstr>
      <vt:lpstr>Кассовое исполнение по  подразделам 0701, 0702, 0703, 0709  за 2024 год</vt:lpstr>
      <vt:lpstr> Финансирование  7 дошкольных образовательных учреждений за 2024 год составило 107473,0 тыс. руб.</vt:lpstr>
      <vt:lpstr> Финансирование   8 общеобразовательных учреждений за 2024 год составило 221579,6  тыс.руб.</vt:lpstr>
      <vt:lpstr> Финансирование  3 образовательных  учреждений дополнительного образования детей за 2024 год составило  18077,1 тыс. руб. </vt:lpstr>
      <vt:lpstr>Структура кассовых показателей расходов бюджета по разделу 08 «Культура и кинематография» за 2024 год</vt:lpstr>
      <vt:lpstr>Презентация PowerPoint</vt:lpstr>
      <vt:lpstr>Оплата коммунальных услуг по отраслям (бюджет) за 2024 год</vt:lpstr>
      <vt:lpstr>Структура кассовых показателей и исполнение расходов бюджета по подразделу 10 «Социальная политика» за 2024 год.</vt:lpstr>
      <vt:lpstr>Структура кассовых показателей расходов бюджета по разделу 11 «Физическая культура и спорт» за 2024 год</vt:lpstr>
      <vt:lpstr>Источники финансирования дефицита бюджета муниципального округа за 2022-2024г.</vt:lpstr>
    </vt:vector>
  </TitlesOfParts>
  <Company>firfino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на 01.04.2010</dc:title>
  <dc:creator>Ванчук А.Е.</dc:creator>
  <cp:lastModifiedBy>User</cp:lastModifiedBy>
  <cp:revision>932</cp:revision>
  <cp:lastPrinted>2025-05-14T11:35:20Z</cp:lastPrinted>
  <dcterms:created xsi:type="dcterms:W3CDTF">2007-12-10T14:14:35Z</dcterms:created>
  <dcterms:modified xsi:type="dcterms:W3CDTF">2025-06-16T13:51:22Z</dcterms:modified>
</cp:coreProperties>
</file>